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9"/>
  </p:notesMasterIdLst>
  <p:handoutMasterIdLst>
    <p:handoutMasterId r:id="rId40"/>
  </p:handoutMasterIdLst>
  <p:sldIdLst>
    <p:sldId id="256" r:id="rId2"/>
    <p:sldId id="541" r:id="rId3"/>
    <p:sldId id="257" r:id="rId4"/>
    <p:sldId id="297" r:id="rId5"/>
    <p:sldId id="508" r:id="rId6"/>
    <p:sldId id="299" r:id="rId7"/>
    <p:sldId id="494" r:id="rId8"/>
    <p:sldId id="496" r:id="rId9"/>
    <p:sldId id="525" r:id="rId10"/>
    <p:sldId id="497" r:id="rId11"/>
    <p:sldId id="526" r:id="rId12"/>
    <p:sldId id="512" r:id="rId13"/>
    <p:sldId id="513" r:id="rId14"/>
    <p:sldId id="524" r:id="rId15"/>
    <p:sldId id="523" r:id="rId16"/>
    <p:sldId id="527" r:id="rId17"/>
    <p:sldId id="529" r:id="rId18"/>
    <p:sldId id="498" r:id="rId19"/>
    <p:sldId id="542" r:id="rId20"/>
    <p:sldId id="543" r:id="rId21"/>
    <p:sldId id="500" r:id="rId22"/>
    <p:sldId id="501" r:id="rId23"/>
    <p:sldId id="514" r:id="rId24"/>
    <p:sldId id="502" r:id="rId25"/>
    <p:sldId id="534" r:id="rId26"/>
    <p:sldId id="504" r:id="rId27"/>
    <p:sldId id="505" r:id="rId28"/>
    <p:sldId id="536" r:id="rId29"/>
    <p:sldId id="545" r:id="rId30"/>
    <p:sldId id="544" r:id="rId31"/>
    <p:sldId id="506" r:id="rId32"/>
    <p:sldId id="519" r:id="rId33"/>
    <p:sldId id="520" r:id="rId34"/>
    <p:sldId id="537" r:id="rId35"/>
    <p:sldId id="521" r:id="rId36"/>
    <p:sldId id="522" r:id="rId37"/>
    <p:sldId id="538" r:id="rId38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z Moliski" initials="" lastIdx="3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E7B"/>
    <a:srgbClr val="009C9E"/>
    <a:srgbClr val="1F4984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42" autoAdjust="0"/>
    <p:restoredTop sz="78406" autoAdjust="0"/>
  </p:normalViewPr>
  <p:slideViewPr>
    <p:cSldViewPr>
      <p:cViewPr varScale="1">
        <p:scale>
          <a:sx n="115" d="100"/>
          <a:sy n="115" d="100"/>
        </p:scale>
        <p:origin x="12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3138"/>
    </p:cViewPr>
  </p:sorterViewPr>
  <p:notesViewPr>
    <p:cSldViewPr>
      <p:cViewPr varScale="1">
        <p:scale>
          <a:sx n="64" d="100"/>
          <a:sy n="64" d="100"/>
        </p:scale>
        <p:origin x="-286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D363F1-BD81-4534-A618-5FB103126E68}" type="datetimeFigureOut">
              <a:rPr lang="en-US"/>
              <a:pPr>
                <a:defRPr/>
              </a:pPr>
              <a:t>1/17/2022</a:t>
            </a:fld>
            <a:endParaRPr lang="en-US" dirty="0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F679E4-2EE3-4749-9473-041F07D0A3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33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469A3A7-126E-4788-82E1-8DD9F3C95DFB}" type="datetimeFigureOut">
              <a:rPr lang="en-US"/>
              <a:pPr>
                <a:defRPr/>
              </a:pPr>
              <a:t>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D721C48-1364-4A69-8D0B-0680312028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74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249A32-0A21-4964-A240-68F19181F0F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66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AAA1A6-C852-4BDE-9E4C-51819268584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32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1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3201266-B590-442D-8419-C1513FE9484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6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06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DD34EA-4F12-4019-842C-3B977A8943E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6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76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A17D5F-299F-4DBF-B40C-504237B85EF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2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/>
          </a:p>
        </p:txBody>
      </p:sp>
      <p:sp>
        <p:nvSpPr>
          <p:cNvPr id="178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77FCBCB-33E4-4DDD-80D8-4251FD5D9C4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88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0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3CA217-FFDD-40FD-923A-2370AC49105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2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BE8F9B8-42E7-4766-B740-F12F1EF07A6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9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452DB9-6099-4334-9290-427E1ABC625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4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86C72CB-56E8-4C4A-857A-BB4EA19933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9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86C72CB-56E8-4C4A-857A-BB4EA19933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9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637AA3-066F-41E1-83DE-844145E792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24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86C72CB-56E8-4C4A-857A-BB4EA19933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0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96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0D8BCAD-6560-4C9E-8B7B-9708FDA1288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41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98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B8BD53C-161C-41B1-A06F-C602CC7FCFD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30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00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3A9A545-89F8-4B27-9232-4839AD3706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50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04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A05ECE-586D-472D-BF31-AEDF564F688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07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07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2049C5-81E0-4B15-BF50-A57BCD802A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74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11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DB990B-C006-4F70-8185-8AFE5500634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0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140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7EA150B-3EB1-4DFC-BD11-42CAE05E4F8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7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9AF560-A3BA-47CF-89C0-256D439FEF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0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6B886B-AD33-436D-B385-0BD1B13CE9E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1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637AA3-066F-41E1-83DE-844145E792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9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9AF560-A3BA-47CF-89C0-256D439FEF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2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6B886B-AD33-436D-B385-0BD1B13CE9E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68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11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9D99608-43D4-4165-A4B9-777C188747D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87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F39179-14D1-498E-8FCA-DA98BAFEA07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28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6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805C58-CF81-4D1A-BD19-837F2EE988E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59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28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B0ED-5978-4CA6-9761-0D425F8420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67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30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3C0CA7-8397-49E1-93D2-898A13383A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17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2800" dirty="0"/>
          </a:p>
        </p:txBody>
      </p:sp>
      <p:sp>
        <p:nvSpPr>
          <p:cNvPr id="233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FAC826-2CCF-4BA9-8184-1978E43827F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6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695CB3-AB18-47E5-BC9E-470804E1A45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4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24802E6-9317-4CF2-9A85-311E91D7D6E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8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8D1AF68-556D-41AD-8886-A7BABB6771E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58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53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248B8E-9A8F-4ECF-B8E5-8583DEA45D9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1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B819EF-7B5E-49C7-BA1D-5B18FEFEDA5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45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0A371C-0437-4187-B2FE-8B74F29A724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0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3F2FC-F329-4FBB-9115-628BF09552A4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5</a:t>
            </a:r>
            <a:r>
              <a:rPr lang="en-US" sz="14500" dirty="0">
                <a:latin typeface="Book Antiqua" panose="02040602050305030304" pitchFamily="18" charset="0"/>
              </a:rPr>
              <a:t/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 err="1" smtClean="0">
                <a:latin typeface="Book Antiqua" panose="02040602050305030304" pitchFamily="18" charset="0"/>
              </a:rPr>
              <a:t>Därcrete</a:t>
            </a:r>
            <a:r>
              <a:rPr lang="en-US" sz="8300" dirty="0" smtClean="0">
                <a:latin typeface="Book Antiqua" panose="02040602050305030304" pitchFamily="18" charset="0"/>
              </a:rPr>
              <a:t> </a:t>
            </a:r>
            <a:r>
              <a:rPr lang="en-US" sz="8300" dirty="0">
                <a:latin typeface="Book Antiqua" panose="02040602050305030304" pitchFamily="18" charset="0"/>
              </a:rPr>
              <a:t>Probability </a:t>
            </a:r>
            <a:r>
              <a:rPr lang="en-US" sz="8300" dirty="0" smtClean="0">
                <a:latin typeface="Book Antiqua" panose="02040602050305030304" pitchFamily="18" charset="0"/>
              </a:rPr>
              <a:t>distributions</a:t>
            </a:r>
            <a:endParaRPr lang="en-US" sz="8300" dirty="0">
              <a:latin typeface="Book Antiqua" panose="0204060205030503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886200"/>
            <a:ext cx="6019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Business </a:t>
            </a:r>
            <a:r>
              <a:rPr lang="en-US" sz="2800" dirty="0" smtClean="0">
                <a:solidFill>
                  <a:srgbClr val="1F4984"/>
                </a:solidFill>
                <a:latin typeface="Helvetica" pitchFamily="34" charset="0"/>
              </a:rPr>
              <a:t>STATISTICS: </a:t>
            </a:r>
            <a:endParaRPr lang="en-US" sz="2800" dirty="0">
              <a:solidFill>
                <a:srgbClr val="1F4984"/>
              </a:solidFill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Communicating </a:t>
            </a:r>
            <a:r>
              <a:rPr lang="en-US" sz="2800" dirty="0" smtClean="0">
                <a:solidFill>
                  <a:srgbClr val="1F4984"/>
                </a:solidFill>
                <a:latin typeface="Helvetica" pitchFamily="34" charset="0"/>
              </a:rPr>
              <a:t>WITH NUMBERS, </a:t>
            </a:r>
            <a:r>
              <a:rPr lang="en-US" sz="2800" dirty="0">
                <a:solidFill>
                  <a:srgbClr val="1F4984"/>
                </a:solidFill>
                <a:latin typeface="Helvetica" pitchFamily="34" charset="0"/>
              </a:rPr>
              <a:t>2e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>
              <a:latin typeface="Helvetica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>
                <a:latin typeface="Helvetica" pitchFamily="34" charset="0"/>
              </a:rPr>
              <a:t>By Sanjiv Jaggia and </a:t>
            </a:r>
            <a:r>
              <a:rPr lang="en-US" sz="2200" dirty="0" err="1" smtClean="0">
                <a:latin typeface="Helvetica" pitchFamily="34" charset="0"/>
              </a:rPr>
              <a:t>Aläron</a:t>
            </a:r>
            <a:r>
              <a:rPr lang="en-US" sz="2200" dirty="0" smtClean="0">
                <a:latin typeface="Helvetica" pitchFamily="34" charset="0"/>
              </a:rPr>
              <a:t> </a:t>
            </a:r>
            <a:r>
              <a:rPr lang="en-US" sz="2200" dirty="0">
                <a:latin typeface="Helvetica" pitchFamily="34" charset="0"/>
              </a:rPr>
              <a:t>Kelly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3375" y="-5057775"/>
            <a:ext cx="404860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914400"/>
            <a:ext cx="269907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200" y="6594475"/>
            <a:ext cx="1752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McGraw-Hill/Irwin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572000" y="6613525"/>
            <a:ext cx="4495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Copyright © 2016 by </a:t>
            </a:r>
            <a:r>
              <a:rPr lang="en-US" sz="1000" b="1" i="1" dirty="0" smtClean="0">
                <a:latin typeface="Book Antiqua" panose="02040602050305030304" pitchFamily="18" charset="0"/>
                <a:ea typeface="ＭＳ Ｐゴシック"/>
                <a:cs typeface="ＭＳ Ｐゴシック"/>
              </a:rPr>
              <a:t>  </a:t>
            </a:r>
            <a:r>
              <a:rPr lang="en-US" sz="1000" b="1" i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McGraw-Hill Companies, Inc. All rights reserved</a:t>
            </a:r>
            <a:r>
              <a:rPr lang="en-US" sz="1000" b="1" dirty="0">
                <a:latin typeface="Book Antiqua" panose="02040602050305030304" pitchFamily="18" charset="0"/>
                <a:ea typeface="ＭＳ Ｐゴシック"/>
                <a:cs typeface="ＭＳ Ｐゴシック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7029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9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14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>
            <a:normAutofit/>
          </a:bodyPr>
          <a:lstStyle>
            <a:lvl1pPr>
              <a:defRPr sz="4000">
                <a:latin typeface="Helvetica" pitchFamily="34" charset="0"/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r>
              <a:rPr lang="en-US" altLang="en-US" dirty="0" smtClean="0"/>
              <a:t>STATISTICS </a:t>
            </a:r>
            <a:r>
              <a:rPr lang="en-US" altLang="en-US" dirty="0"/>
              <a:t>and Data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>
              <a:defRPr/>
            </a:pPr>
            <a:fld id="{7BF0F3F6-FD20-4666-88AC-79E6B271AB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000" dirty="0">
                <a:latin typeface="Helvetica"/>
                <a:cs typeface="Helvetica"/>
              </a:rPr>
              <a:t>8-</a:t>
            </a:r>
            <a:fld id="{0A7A83F2-AE2D-4D8C-B83D-9C29D5FDA65E}" type="slidenum">
              <a:rPr lang="en-US" altLang="en-US" sz="1000" smtClean="0">
                <a:latin typeface="Helvetica"/>
                <a:cs typeface="Helvetica"/>
              </a:rPr>
              <a:pPr>
                <a:defRPr/>
              </a:pPr>
              <a:t>‹#›</a:t>
            </a:fld>
            <a:endParaRPr lang="en-US" altLang="en-US" sz="1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 2019 McGraw-Hill Education. All rights reserved. No reproduction or </a:t>
            </a:r>
            <a:r>
              <a:rPr lang="en-US" sz="1000" b="0" i="0" kern="1200" dirty="0" smtClean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distribution without   </a:t>
            </a:r>
            <a:r>
              <a:rPr lang="en-US" sz="1000" b="0" i="0" kern="1200" dirty="0">
                <a:solidFill>
                  <a:srgbClr val="000000"/>
                </a:solidFill>
                <a:latin typeface="Helvetica"/>
                <a:ea typeface="ＭＳ Ｐゴシック"/>
                <a:cs typeface="Helvetica"/>
              </a:rPr>
              <a:t>prior written consent of McGraw-Hill Education.</a:t>
            </a:r>
            <a:r>
              <a:rPr lang="en-US" sz="1000" b="0" baseline="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  <a:lvl3pPr>
              <a:defRPr>
                <a:latin typeface="Helvetica" pitchFamily="34" charset="0"/>
              </a:defRPr>
            </a:lvl3pPr>
            <a:lvl4pPr>
              <a:defRPr>
                <a:latin typeface="Helvetica" pitchFamily="34" charset="0"/>
              </a:defRPr>
            </a:lvl4pPr>
            <a:lvl5pPr>
              <a:defRPr>
                <a:latin typeface="Helvetic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4229100" y="1866900"/>
            <a:ext cx="685800" cy="9144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STATISTICS: 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COMMUNICATING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WITH NUMBERS, 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3e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</a:p>
          <a:p>
            <a:pPr algn="ctr"/>
            <a:endParaRPr lang="en-US" sz="900" b="1" i="0" kern="1200" dirty="0">
              <a:solidFill>
                <a:schemeClr val="bg1"/>
              </a:solidFill>
              <a:latin typeface="Book Antiqua" panose="02040602050305030304" pitchFamily="18" charset="0"/>
              <a:ea typeface="ＭＳ Ｐゴシック"/>
              <a:cs typeface="ＭＳ Ｐゴシック"/>
            </a:endParaRPr>
          </a:p>
          <a:p>
            <a:pPr algn="ctr"/>
            <a:r>
              <a:rPr lang="en-US" sz="900" b="0" i="0" kern="1200" dirty="0">
                <a:solidFill>
                  <a:schemeClr val="bg1"/>
                </a:solidFill>
                <a:latin typeface="Helvetica"/>
                <a:ea typeface="ＭＳ Ｐゴシック"/>
                <a:cs typeface="Helvetica"/>
              </a:rPr>
              <a:t>Copyright © 2019 McGraw-Hill Education. All rights reserved. No reproduction or </a:t>
            </a:r>
            <a:r>
              <a:rPr lang="en-US" sz="900" b="0" i="0" kern="1200" dirty="0" smtClean="0">
                <a:solidFill>
                  <a:schemeClr val="bg1"/>
                </a:solidFill>
                <a:latin typeface="Helvetica"/>
                <a:ea typeface="ＭＳ Ｐゴシック"/>
                <a:cs typeface="Helvetica"/>
              </a:rPr>
              <a:t>distribution without   </a:t>
            </a:r>
            <a:r>
              <a:rPr lang="en-US" sz="900" b="0" i="0" kern="1200" dirty="0">
                <a:solidFill>
                  <a:schemeClr val="bg1"/>
                </a:solidFill>
                <a:latin typeface="Helvetica"/>
                <a:ea typeface="ＭＳ Ｐゴシック"/>
                <a:cs typeface="Helvetica"/>
              </a:rPr>
              <a:t>prior written consent of McGraw-Hill Education.</a:t>
            </a:r>
            <a:r>
              <a:rPr lang="en-US" sz="900" b="0" baseline="0" dirty="0">
                <a:solidFill>
                  <a:schemeClr val="bg1"/>
                </a:solidFill>
                <a:latin typeface="Helvetica"/>
                <a:cs typeface="Helvetica"/>
              </a:rPr>
              <a:t>       </a:t>
            </a:r>
            <a:endParaRPr lang="en-US" sz="900" b="0" i="1" dirty="0">
              <a:solidFill>
                <a:srgbClr val="E9F7FE"/>
              </a:solidFill>
              <a:latin typeface="Helvetica"/>
              <a:cs typeface="Helvetica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6934200" y="60960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solidFill>
                  <a:schemeClr val="bg1"/>
                </a:solidFill>
                <a:latin typeface="Helvetica"/>
                <a:cs typeface="Helvetica"/>
              </a:rPr>
              <a:t>8-</a:t>
            </a:r>
            <a:fld id="{3E409010-574C-4DCA-9DBB-137B9848701B}" type="slidenum">
              <a:rPr lang="en-US" sz="1000">
                <a:solidFill>
                  <a:schemeClr val="bg1"/>
                </a:solidFill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579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" pitchFamily="34" charset="0"/>
              </a:defRPr>
            </a:lvl1pPr>
            <a:lvl2pPr>
              <a:defRPr sz="2400">
                <a:latin typeface="Helvetica" pitchFamily="34" charset="0"/>
              </a:defRPr>
            </a:lvl2pPr>
            <a:lvl3pPr>
              <a:defRPr sz="2000">
                <a:latin typeface="Helvetica" pitchFamily="34" charset="0"/>
              </a:defRPr>
            </a:lvl3pPr>
            <a:lvl4pPr>
              <a:defRPr sz="1800">
                <a:latin typeface="Helvetica" pitchFamily="34" charset="0"/>
              </a:defRPr>
            </a:lvl4pPr>
            <a:lvl5pPr>
              <a:defRPr sz="1800">
                <a:latin typeface="Helvetic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8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" pitchFamily="34" charset="0"/>
              </a:defRPr>
            </a:lvl1pPr>
            <a:lvl2pPr>
              <a:defRPr sz="2000">
                <a:latin typeface="Helvetica" pitchFamily="34" charset="0"/>
              </a:defRPr>
            </a:lvl2pPr>
            <a:lvl3pPr>
              <a:defRPr sz="1800">
                <a:latin typeface="Helvetica" pitchFamily="34" charset="0"/>
              </a:defRPr>
            </a:lvl3pPr>
            <a:lvl4pPr>
              <a:defRPr sz="1600">
                <a:latin typeface="Helvetica" pitchFamily="34" charset="0"/>
              </a:defRPr>
            </a:lvl4pPr>
            <a:lvl5pPr>
              <a:defRPr sz="1600">
                <a:latin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57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7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Helvetica" pitchFamily="34" charset="0"/>
              </a:defRPr>
            </a:lvl1pPr>
            <a:lvl2pPr>
              <a:defRPr sz="2800">
                <a:latin typeface="Helvetica" pitchFamily="34" charset="0"/>
              </a:defRPr>
            </a:lvl2pPr>
            <a:lvl3pPr>
              <a:defRPr sz="2400">
                <a:latin typeface="Helvetica" pitchFamily="34" charset="0"/>
              </a:defRPr>
            </a:lvl3pPr>
            <a:lvl4pPr>
              <a:defRPr sz="2000">
                <a:latin typeface="Helvetica" pitchFamily="34" charset="0"/>
              </a:defRPr>
            </a:lvl4pPr>
            <a:lvl5pPr>
              <a:defRPr sz="2000">
                <a:latin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2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Helvetic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Helvetic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343400" y="1981199"/>
            <a:ext cx="457200" cy="9144000"/>
          </a:xfrm>
          <a:prstGeom prst="rect">
            <a:avLst/>
          </a:prstGeom>
          <a:gradFill>
            <a:gsLst>
              <a:gs pos="50000">
                <a:srgbClr val="1F4984"/>
              </a:gs>
              <a:gs pos="100000">
                <a:srgbClr val="CADB3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9F7FE"/>
                </a:solidFill>
                <a:latin typeface="Helvetica" pitchFamily="34" charset="0"/>
              </a:rPr>
              <a:t>						BUSINESS</a:t>
            </a:r>
            <a:r>
              <a:rPr lang="en-US" sz="1200" baseline="0" dirty="0">
                <a:solidFill>
                  <a:srgbClr val="E9F7FE"/>
                </a:solidFill>
                <a:latin typeface="Helvetica" pitchFamily="34" charset="0"/>
              </a:rPr>
              <a:t> </a:t>
            </a:r>
            <a:r>
              <a:rPr lang="en-US" sz="1200" baseline="0" dirty="0" smtClean="0">
                <a:solidFill>
                  <a:srgbClr val="E9F7FE"/>
                </a:solidFill>
                <a:latin typeface="Helvetica" pitchFamily="34" charset="0"/>
              </a:rPr>
              <a:t>STATISTICS </a:t>
            </a:r>
            <a:r>
              <a:rPr lang="en-US" sz="1200" dirty="0">
                <a:solidFill>
                  <a:schemeClr val="bg1"/>
                </a:solidFill>
                <a:latin typeface="Helvetica" pitchFamily="34" charset="0"/>
              </a:rPr>
              <a:t>| Jaggia,</a:t>
            </a:r>
            <a:r>
              <a:rPr lang="en-US" sz="1200" baseline="0" dirty="0">
                <a:solidFill>
                  <a:schemeClr val="bg1"/>
                </a:solidFill>
                <a:latin typeface="Helvetica" pitchFamily="34" charset="0"/>
              </a:rPr>
              <a:t> Kelly</a:t>
            </a:r>
            <a:endParaRPr lang="en-US" sz="1200" dirty="0">
              <a:solidFill>
                <a:srgbClr val="E9F7FE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3F2FC-F329-4FBB-9115-628BF09552A4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51026-DB67-4A72-84ED-6190B1728B0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6934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r>
              <a:rPr lang="en-US" sz="1000" dirty="0">
                <a:latin typeface="Helvetica"/>
                <a:cs typeface="Helvetica"/>
              </a:rPr>
              <a:t>8-</a:t>
            </a:r>
            <a:fld id="{3E409010-574C-4DCA-9DBB-137B9848701B}" type="slidenum">
              <a:rPr lang="en-US" sz="1000">
                <a:latin typeface="Helvetica"/>
                <a:cs typeface="Helvetica"/>
              </a:rPr>
              <a:pPr algn="r">
                <a:defRPr/>
              </a:pPr>
              <a:t>‹#›</a:t>
            </a:fld>
            <a:endParaRPr lang="en-US" sz="10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743200" y="622929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kern="1200" dirty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Copyright © 2019 McGraw-Hill Education. All rights reserved. No reproduction or </a:t>
            </a:r>
            <a:r>
              <a:rPr lang="en-US" sz="1000" b="0" i="0" kern="1200" dirty="0" smtClean="0">
                <a:solidFill>
                  <a:schemeClr val="tx1"/>
                </a:solidFill>
                <a:latin typeface="Helvetica"/>
                <a:ea typeface="ＭＳ Ｐゴシック"/>
                <a:cs typeface="Helvetica"/>
              </a:rPr>
              <a:t>distribution without   </a:t>
            </a:r>
            <a:r>
              <a:rPr lang="en-US" sz="1000" b="0" i="0" kern="1200" dirty="0">
                <a:solidFill>
                  <a:srgbClr val="000000"/>
                </a:solidFill>
                <a:latin typeface="Helvetica"/>
                <a:ea typeface="ＭＳ Ｐゴシック"/>
                <a:cs typeface="Helvetica"/>
              </a:rPr>
              <a:t>prior written consent of McGraw-Hill Education.</a:t>
            </a:r>
            <a:r>
              <a:rPr lang="en-US" sz="1000" b="0" baseline="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1F4984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7BD3F2FC-F329-4FBB-9115-628BF09552A4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457200"/>
            <a:ext cx="6248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000" dirty="0">
                <a:solidFill>
                  <a:srgbClr val="009C9E"/>
                </a:solidFill>
                <a:latin typeface="Book Antiqua" panose="02040602050305030304" pitchFamily="18" charset="0"/>
              </a:rPr>
              <a:t>6</a:t>
            </a:r>
            <a:r>
              <a:rPr lang="en-US" sz="14500" dirty="0">
                <a:latin typeface="Book Antiqua" panose="02040602050305030304" pitchFamily="18" charset="0"/>
              </a:rPr>
              <a:t/>
            </a:r>
            <a:br>
              <a:rPr lang="en-US" sz="14500" dirty="0">
                <a:latin typeface="Book Antiqua" panose="02040602050305030304" pitchFamily="18" charset="0"/>
              </a:rPr>
            </a:br>
            <a:r>
              <a:rPr lang="en-US" sz="8300" dirty="0" err="1" smtClean="0">
                <a:latin typeface="Book Antiqua" panose="02040602050305030304" pitchFamily="18" charset="0"/>
              </a:rPr>
              <a:t>Konfidensintervall</a:t>
            </a:r>
            <a:endParaRPr lang="en-US" sz="8300" dirty="0">
              <a:latin typeface="Book Antiqua" panose="0204060205030503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310" y="0"/>
            <a:ext cx="2745509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rgbClr val="E9F7F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14800" y="3429000"/>
            <a:ext cx="3657600" cy="0"/>
          </a:xfrm>
          <a:prstGeom prst="line">
            <a:avLst/>
          </a:prstGeom>
          <a:ln>
            <a:solidFill>
              <a:srgbClr val="009C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2743200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latin typeface="Helvetica"/>
                <a:cs typeface="Helvetica"/>
              </a:rPr>
              <a:t>©1000 Words/Shutterstock RF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914400"/>
            <a:ext cx="2755899" cy="18400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0718" name="Content Placeholder 2"/>
              <p:cNvSpPr txBox="1">
                <a:spLocks/>
              </p:cNvSpPr>
              <p:nvPr/>
            </p:nvSpPr>
            <p:spPr bwMode="auto">
              <a:xfrm>
                <a:off x="373063" y="1447800"/>
                <a:ext cx="8770937" cy="449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200" dirty="0" err="1"/>
                  <a:t>K</a:t>
                </a:r>
                <a:r>
                  <a:rPr lang="en-US" sz="3200" dirty="0" err="1" smtClean="0"/>
                  <a:t>onstruera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i="1" dirty="0">
                    <a:latin typeface="Symbol" pitchFamily="18" charset="2"/>
                  </a:rPr>
                  <a:t>m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när</a:t>
                </a:r>
                <a:r>
                  <a:rPr lang="en-US" sz="3200" dirty="0" smtClean="0"/>
                  <a:t> </a:t>
                </a:r>
                <a:r>
                  <a:rPr lang="el-GR" sz="3200" i="1" dirty="0">
                    <a:latin typeface="Calibri"/>
                  </a:rPr>
                  <a:t>σ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känt</a:t>
                </a:r>
                <a:endParaRPr lang="en-US" sz="3200" dirty="0"/>
              </a:p>
              <a:p>
                <a:pPr lvl="1">
                  <a:spcBef>
                    <a:spcPct val="20000"/>
                  </a:spcBef>
                  <a:spcAft>
                    <a:spcPts val="0"/>
                  </a:spcAft>
                  <a:buSzPct val="60000"/>
                  <a:buFont typeface="Wingdings" panose="05000000000000000000" pitchFamily="2" charset="2"/>
                  <a:buChar char="ü"/>
                </a:pPr>
                <a:r>
                  <a:rPr lang="en-US" sz="2800" dirty="0"/>
                  <a:t/>
                </a:r>
                <a:br>
                  <a:rPr lang="en-US" sz="2800" dirty="0"/>
                </a:br>
                <a:endParaRPr lang="en-US" sz="2000" dirty="0"/>
              </a:p>
              <a:p>
                <a:pPr marL="914400" lvl="1" indent="-457200">
                  <a:spcBef>
                    <a:spcPct val="20000"/>
                  </a:spcBef>
                  <a:spcAft>
                    <a:spcPts val="0"/>
                  </a:spcAft>
                  <a:buSzPct val="100000"/>
                  <a:buFont typeface="Symbol" panose="05050102010706020507" pitchFamily="18" charset="2"/>
                  <a:buChar char="Þ"/>
                </a:pPr>
                <a:r>
                  <a:rPr lang="en-US" sz="2400" dirty="0" err="1" smtClean="0"/>
                  <a:t>Detta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säger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det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är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95% </a:t>
                </a:r>
                <a:r>
                  <a:rPr lang="en-US" sz="2400" dirty="0" err="1" smtClean="0"/>
                  <a:t>slh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att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stickprovsmedelvärdet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 smtClean="0"/>
                  <a:t>hamnar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intervallet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914400" lvl="1" indent="-457200">
                  <a:spcBef>
                    <a:spcPts val="1800"/>
                  </a:spcBef>
                  <a:spcAft>
                    <a:spcPts val="0"/>
                  </a:spcAft>
                  <a:buSzPct val="100000"/>
                  <a:buFont typeface="Symbol" panose="05050102010706020507" pitchFamily="18" charset="2"/>
                  <a:buChar char="Þ"/>
                </a:pPr>
                <a:r>
                  <a:rPr lang="en-US" sz="2400" kern="0" dirty="0" err="1" smtClean="0"/>
                  <a:t>Som</a:t>
                </a:r>
                <a:r>
                  <a:rPr lang="en-US" sz="2400" kern="0" dirty="0" smtClean="0"/>
                  <a:t>, om </a:t>
                </a:r>
                <a:r>
                  <a:rPr lang="en-US" sz="2400" kern="0" dirty="0" err="1" smtClean="0"/>
                  <a:t>stickprov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av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storlek</a:t>
                </a:r>
                <a:r>
                  <a:rPr lang="en-US" sz="2400" kern="0" dirty="0" smtClean="0"/>
                  <a:t> </a:t>
                </a:r>
                <a:r>
                  <a:rPr lang="en-US" sz="2400" i="1" kern="0" dirty="0" smtClean="0"/>
                  <a:t>n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dras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upprepat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från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en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given population, </a:t>
                </a:r>
                <a:r>
                  <a:rPr lang="en-US" sz="2400" kern="0" dirty="0" err="1" smtClean="0"/>
                  <a:t>kommer</a:t>
                </a:r>
                <a:r>
                  <a:rPr lang="en-US" sz="2400" kern="0" dirty="0" smtClean="0"/>
                  <a:t> 95</a:t>
                </a:r>
                <a:r>
                  <a:rPr lang="en-US" sz="2400" kern="0" dirty="0"/>
                  <a:t>% </a:t>
                </a:r>
                <a:r>
                  <a:rPr lang="en-US" sz="2400" kern="0" dirty="0" err="1" smtClean="0"/>
                  <a:t>av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beräknade</a:t>
                </a:r>
                <a:r>
                  <a:rPr lang="en-US" sz="2400" kern="0" dirty="0" smtClean="0"/>
                  <a:t>   </a:t>
                </a:r>
                <a:r>
                  <a:rPr lang="en-US" sz="2400" kern="0" dirty="0" err="1" smtClean="0"/>
                  <a:t>stickprovsmedelvärden</a:t>
                </a:r>
                <a:r>
                  <a:rPr lang="en-US" sz="2400" kern="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kern="0" dirty="0" smtClean="0"/>
                  <a:t>, </a:t>
                </a:r>
                <a:r>
                  <a:rPr lang="en-US" sz="2400" kern="0" dirty="0" err="1" smtClean="0"/>
                  <a:t>hamna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i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intervallet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och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resterande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5% </a:t>
                </a:r>
                <a:r>
                  <a:rPr lang="en-US" sz="2400" kern="0" dirty="0" err="1" smtClean="0"/>
                  <a:t>hamna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utanför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intervallet</a:t>
                </a:r>
                <a:r>
                  <a:rPr lang="en-US" sz="2400" kern="0" dirty="0" smtClean="0"/>
                  <a:t>.</a:t>
                </a:r>
                <a:endParaRPr lang="en-US" sz="2400" kern="0" dirty="0"/>
              </a:p>
              <a:p>
                <a:pPr lvl="1">
                  <a:spcBef>
                    <a:spcPct val="20000"/>
                  </a:spcBef>
                  <a:spcAft>
                    <a:spcPts val="0"/>
                  </a:spcAft>
                  <a:buSzPct val="100000"/>
                </a:pPr>
                <a:endParaRPr lang="en-US" sz="2800" dirty="0"/>
              </a:p>
            </p:txBody>
          </p:sp>
        </mc:Choice>
        <mc:Fallback xmlns="">
          <p:sp>
            <p:nvSpPr>
              <p:cNvPr id="1407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447800"/>
                <a:ext cx="8770937" cy="4495800"/>
              </a:xfrm>
              <a:prstGeom prst="rect">
                <a:avLst/>
              </a:prstGeom>
              <a:blipFill>
                <a:blip r:embed="rId4"/>
                <a:stretch>
                  <a:fillRect l="-1598" t="-2035" r="-1251" b="-6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719" name="Group 23"/>
          <p:cNvGrpSpPr>
            <a:grpSpLocks/>
          </p:cNvGrpSpPr>
          <p:nvPr/>
        </p:nvGrpSpPr>
        <p:grpSpPr bwMode="auto">
          <a:xfrm>
            <a:off x="1371600" y="2514600"/>
            <a:ext cx="5303838" cy="517525"/>
            <a:chOff x="2209800" y="4666344"/>
            <a:chExt cx="5302250" cy="517525"/>
          </a:xfrm>
        </p:grpSpPr>
        <p:grpSp>
          <p:nvGrpSpPr>
            <p:cNvPr id="140725" name="Group 2"/>
            <p:cNvGrpSpPr>
              <a:grpSpLocks/>
            </p:cNvGrpSpPr>
            <p:nvPr/>
          </p:nvGrpSpPr>
          <p:grpSpPr bwMode="auto">
            <a:xfrm>
              <a:off x="2209800" y="4666344"/>
              <a:ext cx="5302250" cy="517525"/>
              <a:chOff x="2209800" y="4666344"/>
              <a:chExt cx="5302250" cy="517525"/>
            </a:xfrm>
          </p:grpSpPr>
          <p:graphicFrame>
            <p:nvGraphicFramePr>
              <p:cNvPr id="140713" name="Object 4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9044156"/>
                  </p:ext>
                </p:extLst>
              </p:nvPr>
            </p:nvGraphicFramePr>
            <p:xfrm>
              <a:off x="2209800" y="4666344"/>
              <a:ext cx="5302250" cy="517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008" name="Equation" r:id="rId5" imgW="3060700" imgH="304800" progId="Equation.DSMT4">
                      <p:embed/>
                    </p:oleObj>
                  </mc:Choice>
                  <mc:Fallback>
                    <p:oleObj name="Equation" r:id="rId5" imgW="3060700" imgH="304800" progId="Equation.DSMT4">
                      <p:embed/>
                      <p:pic>
                        <p:nvPicPr>
                          <p:cNvPr id="0" name="Picture 4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9800" y="4666344"/>
                            <a:ext cx="5302250" cy="5175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Freeform 1"/>
              <p:cNvSpPr/>
              <p:nvPr/>
            </p:nvSpPr>
            <p:spPr>
              <a:xfrm>
                <a:off x="6329716" y="4734606"/>
                <a:ext cx="66655" cy="266700"/>
              </a:xfrm>
              <a:custGeom>
                <a:avLst/>
                <a:gdLst>
                  <a:gd name="connsiteX0" fmla="*/ 66675 w 66675"/>
                  <a:gd name="connsiteY0" fmla="*/ 0 h 266700"/>
                  <a:gd name="connsiteX1" fmla="*/ 0 w 66675"/>
                  <a:gd name="connsiteY1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66700">
                    <a:moveTo>
                      <a:pt x="66675" y="0"/>
                    </a:moveTo>
                    <a:lnTo>
                      <a:pt x="0" y="26670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3928548" y="4734606"/>
                <a:ext cx="66655" cy="266700"/>
              </a:xfrm>
              <a:custGeom>
                <a:avLst/>
                <a:gdLst>
                  <a:gd name="connsiteX0" fmla="*/ 66675 w 66675"/>
                  <a:gd name="connsiteY0" fmla="*/ 0 h 266700"/>
                  <a:gd name="connsiteX1" fmla="*/ 0 w 66675"/>
                  <a:gd name="connsiteY1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266700">
                    <a:moveTo>
                      <a:pt x="66675" y="0"/>
                    </a:moveTo>
                    <a:lnTo>
                      <a:pt x="0" y="266700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3704777" y="4731431"/>
              <a:ext cx="98396" cy="327025"/>
            </a:xfrm>
            <a:custGeom>
              <a:avLst/>
              <a:gdLst>
                <a:gd name="connsiteX0" fmla="*/ 98425 w 98425"/>
                <a:gd name="connsiteY0" fmla="*/ 0 h 327025"/>
                <a:gd name="connsiteX1" fmla="*/ 0 w 98425"/>
                <a:gd name="connsiteY1" fmla="*/ 327025 h 327025"/>
                <a:gd name="connsiteX2" fmla="*/ 0 w 98425"/>
                <a:gd name="connsiteY2" fmla="*/ 32385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25" h="327025">
                  <a:moveTo>
                    <a:pt x="98425" y="0"/>
                  </a:moveTo>
                  <a:lnTo>
                    <a:pt x="0" y="327025"/>
                  </a:lnTo>
                  <a:lnTo>
                    <a:pt x="0" y="3238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6102772" y="4725081"/>
              <a:ext cx="103156" cy="327025"/>
            </a:xfrm>
            <a:custGeom>
              <a:avLst/>
              <a:gdLst>
                <a:gd name="connsiteX0" fmla="*/ 98425 w 98425"/>
                <a:gd name="connsiteY0" fmla="*/ 0 h 327025"/>
                <a:gd name="connsiteX1" fmla="*/ 0 w 98425"/>
                <a:gd name="connsiteY1" fmla="*/ 327025 h 327025"/>
                <a:gd name="connsiteX2" fmla="*/ 0 w 98425"/>
                <a:gd name="connsiteY2" fmla="*/ 32385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425" h="327025">
                  <a:moveTo>
                    <a:pt x="98425" y="0"/>
                  </a:moveTo>
                  <a:lnTo>
                    <a:pt x="0" y="327025"/>
                  </a:lnTo>
                  <a:lnTo>
                    <a:pt x="0" y="3238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5219" name="Content Placeholder 2"/>
              <p:cNvSpPr txBox="1">
                <a:spLocks/>
              </p:cNvSpPr>
              <p:nvPr/>
            </p:nvSpPr>
            <p:spPr bwMode="auto">
              <a:xfrm>
                <a:off x="381000" y="1295400"/>
                <a:ext cx="8763000" cy="4721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200" dirty="0" err="1"/>
                  <a:t>K</a:t>
                </a:r>
                <a:r>
                  <a:rPr lang="en-US" sz="3200" dirty="0" err="1" smtClean="0"/>
                  <a:t>onstruera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i="1" dirty="0">
                    <a:latin typeface="Symbol" pitchFamily="18" charset="2"/>
                  </a:rPr>
                  <a:t>m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när</a:t>
                </a:r>
                <a:r>
                  <a:rPr lang="en-US" sz="3200" dirty="0" smtClean="0"/>
                  <a:t> </a:t>
                </a:r>
                <a:r>
                  <a:rPr lang="el-GR" sz="3200" i="1" dirty="0">
                    <a:latin typeface="Calibri"/>
                  </a:rPr>
                  <a:t>σ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känt</a:t>
                </a:r>
                <a:endParaRPr lang="en-US" sz="3200" dirty="0"/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</a:pPr>
                <a:r>
                  <a:rPr lang="en-US" sz="2800" dirty="0" err="1" smtClean="0"/>
                  <a:t>Eftersom</a:t>
                </a:r>
                <a:r>
                  <a:rPr lang="en-US" sz="2800" dirty="0" smtClean="0"/>
                  <a:t> vi </a:t>
                </a:r>
                <a:r>
                  <a:rPr lang="en-US" sz="2800" dirty="0" err="1" smtClean="0"/>
                  <a:t>inte</a:t>
                </a:r>
                <a:r>
                  <a:rPr lang="en-US" sz="2800" dirty="0" smtClean="0"/>
                  <a:t> vet </a:t>
                </a:r>
                <a:r>
                  <a:rPr lang="en-US" sz="2800" i="1" dirty="0">
                    <a:latin typeface="Symbol" pitchFamily="18" charset="2"/>
                    <a:sym typeface="Symbol"/>
                  </a:rPr>
                  <a:t></a:t>
                </a:r>
                <a:r>
                  <a:rPr lang="en-US" sz="2800" dirty="0"/>
                  <a:t>, </a:t>
                </a:r>
                <a:r>
                  <a:rPr lang="en-US" sz="2800" dirty="0" err="1" smtClean="0"/>
                  <a:t>kan</a:t>
                </a:r>
                <a:r>
                  <a:rPr lang="en-US" sz="2800" dirty="0" smtClean="0"/>
                  <a:t> vi </a:t>
                </a:r>
                <a:r>
                  <a:rPr lang="en-US" sz="2800" dirty="0" err="1" smtClean="0"/>
                  <a:t>inte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säga</a:t>
                </a:r>
                <a:r>
                  <a:rPr lang="en-US" sz="2800" dirty="0" smtClean="0"/>
                  <a:t> om </a:t>
                </a:r>
                <a:r>
                  <a:rPr lang="en-US" sz="2800" dirty="0" err="1" smtClean="0"/>
                  <a:t>ett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visst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r>
                  <a:rPr lang="en-US" sz="2800" dirty="0" err="1" smtClean="0"/>
                  <a:t>hamnar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i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intervallet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eller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inte</a:t>
                </a:r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</a:pPr>
                <a:r>
                  <a:rPr lang="en-US" sz="2800" kern="0" dirty="0" smtClean="0"/>
                  <a:t>Men, vi vet </a:t>
                </a:r>
                <a:r>
                  <a:rPr lang="en-US" sz="2800" kern="0" dirty="0" err="1" smtClean="0"/>
                  <a:t>att</a:t>
                </a:r>
                <a:r>
                  <a:rPr lang="en-US" sz="2800" kern="0" dirty="0" smtClean="0"/>
                  <a:t> om vi </a:t>
                </a:r>
                <a:r>
                  <a:rPr lang="en-US" sz="2800" kern="0" dirty="0" err="1" smtClean="0"/>
                  <a:t>kan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dra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upprepade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stickprov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så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kommer</a:t>
                </a:r>
                <a:r>
                  <a:rPr lang="en-US" sz="2800" kern="0" dirty="0" smtClean="0"/>
                  <a:t> 95% </a:t>
                </a:r>
                <a:r>
                  <a:rPr lang="en-US" sz="2800" kern="0" dirty="0" err="1" smtClean="0"/>
                  <a:t>av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intervallen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att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täcka</a:t>
                </a:r>
                <a:r>
                  <a:rPr lang="en-US" sz="2800" kern="0" dirty="0" smtClean="0"/>
                  <a:t> </a:t>
                </a:r>
                <a:r>
                  <a:rPr lang="en-US" sz="2800" i="1" dirty="0" smtClean="0">
                    <a:latin typeface="Symbol" pitchFamily="18" charset="2"/>
                    <a:sym typeface="Symbol"/>
                  </a:rPr>
                  <a:t>.</a:t>
                </a:r>
                <a:endParaRPr lang="en-US" sz="2800" kern="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</a:pPr>
                <a:r>
                  <a:rPr lang="en-US" sz="2800" kern="0" dirty="0" err="1" smtClean="0"/>
                  <a:t>Därför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kallar</a:t>
                </a:r>
                <a:r>
                  <a:rPr lang="en-US" sz="2800" kern="0" dirty="0" smtClean="0"/>
                  <a:t> vi </a:t>
                </a:r>
                <a:r>
                  <a:rPr lang="en-US" sz="2800" kern="0" dirty="0" err="1" smtClean="0"/>
                  <a:t>det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konstruerade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intervallet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för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ett</a:t>
                </a:r>
                <a:r>
                  <a:rPr lang="en-US" sz="2800" kern="0" dirty="0" smtClean="0"/>
                  <a:t> 95</a:t>
                </a:r>
                <a:r>
                  <a:rPr lang="en-US" sz="2800" kern="0" dirty="0"/>
                  <a:t>% </a:t>
                </a:r>
                <a:r>
                  <a:rPr lang="en-US" sz="2800" kern="0" dirty="0" err="1" smtClean="0"/>
                  <a:t>konfidensintervall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för</a:t>
                </a:r>
                <a:r>
                  <a:rPr lang="en-US" sz="2800" kern="0" dirty="0" smtClean="0"/>
                  <a:t>   </a:t>
                </a:r>
                <a:r>
                  <a:rPr lang="en-US" sz="2800" kern="0" dirty="0" err="1" smtClean="0"/>
                  <a:t>populationsmedelvärdet</a:t>
                </a:r>
                <a:r>
                  <a:rPr lang="en-US" sz="2800" kern="0" dirty="0" smtClean="0"/>
                  <a:t>.</a:t>
                </a:r>
                <a:endParaRPr lang="en-US" sz="2400" kern="0" dirty="0"/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</a:pPr>
                <a:endParaRPr lang="en-US" sz="2800" dirty="0"/>
              </a:p>
            </p:txBody>
          </p:sp>
        </mc:Choice>
        <mc:Fallback xmlns="">
          <p:sp>
            <p:nvSpPr>
              <p:cNvPr id="1652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295400"/>
                <a:ext cx="8763000" cy="4721225"/>
              </a:xfrm>
              <a:prstGeom prst="rect">
                <a:avLst/>
              </a:prstGeom>
              <a:blipFill>
                <a:blip r:embed="rId3"/>
                <a:stretch>
                  <a:fillRect l="-1601" t="-1938" b="-38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373063" y="1568450"/>
                <a:ext cx="8770937" cy="467995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3200" dirty="0" err="1"/>
                  <a:t>K</a:t>
                </a:r>
                <a:r>
                  <a:rPr lang="en-US" sz="3200" dirty="0" err="1" smtClean="0"/>
                  <a:t>onstruera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dirty="0">
                    <a:latin typeface="Symbol" pitchFamily="18" charset="2"/>
                  </a:rPr>
                  <a:t>m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när</a:t>
                </a:r>
                <a:r>
                  <a:rPr lang="en-US" sz="3200" dirty="0" smtClean="0"/>
                  <a:t> </a:t>
                </a:r>
                <a:r>
                  <a:rPr lang="el-GR" sz="3200" i="1" dirty="0">
                    <a:latin typeface="Calibri"/>
                  </a:rPr>
                  <a:t>σ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känt</a:t>
                </a:r>
                <a:endParaRPr lang="en-US" sz="3200" dirty="0"/>
              </a:p>
              <a:p>
                <a:pPr marL="801687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Signifikansnivå</a:t>
                </a:r>
                <a:r>
                  <a:rPr lang="en-US" sz="2800" b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Felsannolikhet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): </a:t>
                </a:r>
                <a:r>
                  <a:rPr lang="el-GR" sz="2800" i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801687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Konfidensgrad</a:t>
                </a:r>
                <a:r>
                  <a:rPr lang="en-US" sz="2800" b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100(1-</a:t>
                </a:r>
                <a:r>
                  <a:rPr lang="el-GR" sz="28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α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)%.</a:t>
                </a:r>
              </a:p>
              <a:p>
                <a:pPr marL="801687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r>
                  <a:rPr lang="en-US" sz="2800" kern="0" dirty="0" err="1" smtClean="0"/>
                  <a:t>Ett</a:t>
                </a:r>
                <a:r>
                  <a:rPr lang="en-US" sz="2800" kern="0" dirty="0" smtClean="0"/>
                  <a:t> </a:t>
                </a:r>
                <a:r>
                  <a:rPr lang="en-US" sz="2800" kern="0" dirty="0"/>
                  <a:t>100(1 - </a:t>
                </a:r>
                <a:r>
                  <a:rPr lang="el-GR" sz="2800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2800" kern="0" dirty="0"/>
                  <a:t>)% </a:t>
                </a:r>
                <a:r>
                  <a:rPr lang="en-US" sz="2800" kern="0" dirty="0" err="1" smtClean="0"/>
                  <a:t>konfidensintervall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för</a:t>
                </a:r>
                <a:r>
                  <a:rPr lang="en-US" sz="2800" kern="0" dirty="0" smtClean="0"/>
                  <a:t>   </a:t>
                </a:r>
                <a:r>
                  <a:rPr lang="en-US" sz="2800" kern="0" dirty="0" err="1" smtClean="0"/>
                  <a:t>populationsmedelvärdet</a:t>
                </a:r>
                <a:r>
                  <a:rPr lang="en-US" sz="2800" kern="0" dirty="0" smtClean="0"/>
                  <a:t> </a:t>
                </a:r>
                <a:r>
                  <a:rPr lang="en-US" sz="2800" i="1" kern="0" dirty="0">
                    <a:latin typeface="Symbol" pitchFamily="18" charset="2"/>
                    <a:sym typeface="Symbol"/>
                  </a:rPr>
                  <a:t></a:t>
                </a:r>
                <a:r>
                  <a:rPr lang="en-US" sz="2800" kern="0" dirty="0"/>
                  <a:t> </a:t>
                </a:r>
                <a:r>
                  <a:rPr lang="en-US" sz="2800" kern="0" dirty="0" err="1" smtClean="0"/>
                  <a:t>när</a:t>
                </a:r>
                <a:r>
                  <a:rPr lang="en-US" sz="2800" kern="0" dirty="0" smtClean="0"/>
                  <a:t> </a:t>
                </a:r>
                <a:r>
                  <a:rPr lang="el-GR" sz="2800" i="1" kern="0" dirty="0">
                    <a:latin typeface="Calibri"/>
                  </a:rPr>
                  <a:t>σ</a:t>
                </a:r>
                <a:r>
                  <a:rPr lang="en-US" sz="2800" kern="0" dirty="0"/>
                  <a:t> </a:t>
                </a:r>
                <a:r>
                  <a:rPr lang="en-US" sz="2800" kern="0" dirty="0" err="1" smtClean="0"/>
                  <a:t>är</a:t>
                </a:r>
                <a:r>
                  <a:rPr lang="en-US" sz="2800" kern="0" dirty="0" smtClean="0"/>
                  <a:t> </a:t>
                </a:r>
                <a:r>
                  <a:rPr lang="en-US" sz="2800" kern="0" dirty="0" err="1" smtClean="0"/>
                  <a:t>känt</a:t>
                </a:r>
                <a:r>
                  <a:rPr lang="en-US" sz="2800" kern="0" dirty="0" smtClean="0"/>
                  <a:t>:</a:t>
                </a:r>
                <a:endParaRPr lang="en-US" sz="2800" kern="0" dirty="0"/>
              </a:p>
              <a:p>
                <a:pPr marL="344487" lvl="1" algn="ctr">
                  <a:spcBef>
                    <a:spcPct val="20000"/>
                  </a:spcBef>
                  <a:buSzPct val="60000"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ea typeface="Cambria Math" panose="02040503050406030204" pitchFamily="18" charset="0"/>
                  </a:rPr>
                  <a:t>    </a:t>
                </a:r>
                <a:r>
                  <a:rPr lang="en-US" sz="2800" dirty="0" err="1" smtClean="0">
                    <a:ea typeface="Cambria Math" panose="02040503050406030204" pitchFamily="18" charset="0"/>
                  </a:rPr>
                  <a:t>eller</a:t>
                </a:r>
                <a:r>
                  <a:rPr lang="en-US" sz="2800" dirty="0" smtClean="0"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i="1" ker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ker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8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nor/>
                          </m:rPr>
                          <a:rPr lang="en-US" sz="2800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800" i="1" ker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ker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8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nor/>
                          </m:rPr>
                          <a:rPr lang="en-US" sz="2800" dirty="0"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kern="0" dirty="0"/>
                  <a:t>.</a:t>
                </a:r>
                <a:br>
                  <a:rPr lang="en-US" sz="2800" kern="0" dirty="0"/>
                </a:br>
                <a:endParaRPr lang="en-US" sz="2800" kern="0" dirty="0"/>
              </a:p>
              <a:p>
                <a:pPr marL="801687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endPara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568450"/>
                <a:ext cx="8770937" cy="4679950"/>
              </a:xfrm>
              <a:prstGeom prst="rect">
                <a:avLst/>
              </a:prstGeom>
              <a:blipFill>
                <a:blip r:embed="rId3"/>
                <a:stretch>
                  <a:fillRect l="-1598" t="-195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21" name="Rectangle 20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83" name="Picture 4"/>
          <p:cNvPicPr>
            <a:picLocks noChangeAspect="1" noChangeArrowheads="1"/>
          </p:cNvPicPr>
          <p:nvPr/>
        </p:nvPicPr>
        <p:blipFill>
          <a:blip r:embed="rId3"/>
          <a:srcRect l="42223" t="23111" r="30000" b="54668"/>
          <a:stretch>
            <a:fillRect/>
          </a:stretch>
        </p:blipFill>
        <p:spPr bwMode="auto">
          <a:xfrm>
            <a:off x="5029200" y="2179320"/>
            <a:ext cx="381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373063" y="1366838"/>
                <a:ext cx="8770937" cy="49577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3200" dirty="0" err="1"/>
                  <a:t>K</a:t>
                </a:r>
                <a:r>
                  <a:rPr lang="en-US" sz="3200" dirty="0" err="1" smtClean="0"/>
                  <a:t>onstruera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i="1" dirty="0">
                    <a:latin typeface="Symbol" pitchFamily="18" charset="2"/>
                  </a:rPr>
                  <a:t>m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när</a:t>
                </a:r>
                <a:r>
                  <a:rPr lang="en-US" sz="3200" dirty="0" smtClean="0"/>
                  <a:t> </a:t>
                </a:r>
                <a:r>
                  <a:rPr lang="el-GR" sz="3200" i="1" dirty="0">
                    <a:latin typeface="Calibri"/>
                  </a:rPr>
                  <a:t>σ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känt</a:t>
                </a:r>
                <a:endParaRPr lang="en-US" sz="3200" dirty="0"/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l-GR" sz="2400" i="1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är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i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-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värdet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associerat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/>
                </a:r>
                <a:b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med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sannolikheten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 </a:t>
                </a:r>
                <a:b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den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övre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svansen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4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>
                  <a:spcBef>
                    <a:spcPct val="20000"/>
                  </a:spcBef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 ker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sz="2000" i="1" ker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kern="0"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r>
                  <a:rPr lang="en-US" sz="20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/>
                </a:r>
                <a:br>
                  <a:rPr lang="en-US" sz="20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endParaRPr lang="en-US" sz="2000" kern="0" dirty="0">
                  <a:latin typeface="+mn-lt"/>
                </a:endParaRPr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i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konfidensintervall</a:t>
                </a:r>
                <a:r>
                  <a:rPr lang="en-US" sz="2400" i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  <a:endParaRPr lang="en-US" sz="2400" i="1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1319213" lvl="2" indent="-352425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90%,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0.10,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l-GR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 = 0.05,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l-GR" sz="2400" i="1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.05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1.645.</a:t>
                </a:r>
              </a:p>
              <a:p>
                <a:pPr marL="1319213" lvl="2" indent="-352425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95%,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0.05,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l-GR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 = 0.025,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l-GR" sz="2400" i="1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.025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1.96. </a:t>
                </a:r>
              </a:p>
              <a:p>
                <a:pPr marL="1319213" lvl="2" indent="-352425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99%,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0.01,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l-GR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 = 0.005,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l-GR" sz="2400" i="1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/2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z</a:t>
                </a:r>
                <a:r>
                  <a:rPr lang="en-US" sz="2400" kern="0" baseline="-25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.005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2.576. </a:t>
                </a:r>
                <a:r>
                  <a:rPr lang="en-US" sz="2400" kern="0" dirty="0">
                    <a:latin typeface="+mn-lt"/>
                  </a:rPr>
                  <a:t/>
                </a:r>
                <a:br>
                  <a:rPr lang="en-US" sz="2400" kern="0" dirty="0">
                    <a:latin typeface="+mn-lt"/>
                  </a:rPr>
                </a:br>
                <a:r>
                  <a:rPr lang="en-US" sz="2400" kern="0" dirty="0">
                    <a:latin typeface="+mn-lt"/>
                  </a:rPr>
                  <a:t/>
                </a:r>
                <a:br>
                  <a:rPr lang="en-US" sz="2400" kern="0" dirty="0">
                    <a:latin typeface="+mn-lt"/>
                  </a:rPr>
                </a:br>
                <a:endParaRPr lang="en-US" sz="2400" kern="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366838"/>
                <a:ext cx="8770937" cy="4957762"/>
              </a:xfrm>
              <a:prstGeom prst="rect">
                <a:avLst/>
              </a:prstGeom>
              <a:blipFill>
                <a:blip r:embed="rId4"/>
                <a:stretch>
                  <a:fillRect l="-1598" t="-184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7467600" y="2560320"/>
            <a:ext cx="1447800" cy="1905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850" y="604355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063" y="1371600"/>
            <a:ext cx="8770937" cy="4724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1" indent="-457200"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Example: </a:t>
            </a:r>
            <a:r>
              <a:rPr lang="en-US" sz="3200" dirty="0" err="1" smtClean="0"/>
              <a:t>konstruera</a:t>
            </a:r>
            <a:r>
              <a:rPr lang="en-US" sz="3200" dirty="0" smtClean="0"/>
              <a:t> </a:t>
            </a:r>
            <a:r>
              <a:rPr lang="en-US" sz="3200" dirty="0" err="1" smtClean="0"/>
              <a:t>ett</a:t>
            </a:r>
            <a:r>
              <a:rPr lang="en-US" sz="3200" dirty="0" smtClean="0"/>
              <a:t> </a:t>
            </a:r>
            <a:r>
              <a:rPr lang="en-US" sz="3200" dirty="0" err="1" smtClean="0"/>
              <a:t>konfidensintervall</a:t>
            </a:r>
            <a:r>
              <a:rPr lang="en-US" sz="3200" dirty="0" smtClean="0"/>
              <a:t> </a:t>
            </a:r>
            <a:r>
              <a:rPr lang="en-US" sz="3200" dirty="0" err="1" smtClean="0"/>
              <a:t>för</a:t>
            </a:r>
            <a:r>
              <a:rPr lang="en-US" sz="3200" dirty="0" smtClean="0"/>
              <a:t> </a:t>
            </a:r>
            <a:r>
              <a:rPr lang="en-US" sz="3200" i="1" dirty="0">
                <a:latin typeface="Symbol" pitchFamily="18" charset="2"/>
                <a:sym typeface="Symbol"/>
              </a:rPr>
              <a:t></a:t>
            </a:r>
            <a:r>
              <a:rPr lang="en-US" sz="3200" dirty="0"/>
              <a:t> </a:t>
            </a:r>
            <a:r>
              <a:rPr lang="en-US" sz="3200" dirty="0" err="1" smtClean="0"/>
              <a:t>när</a:t>
            </a:r>
            <a:r>
              <a:rPr lang="en-US" sz="3200" dirty="0" smtClean="0"/>
              <a:t> </a:t>
            </a:r>
            <a:r>
              <a:rPr lang="el-GR" sz="3200" i="1" dirty="0">
                <a:latin typeface="Calibri"/>
              </a:rPr>
              <a:t>σ</a:t>
            </a:r>
            <a:r>
              <a:rPr lang="en-US" sz="3200" i="1" dirty="0">
                <a:latin typeface="Calibri"/>
              </a:rPr>
              <a:t> </a:t>
            </a:r>
            <a:r>
              <a:rPr lang="en-US" sz="3200" dirty="0" err="1" smtClean="0"/>
              <a:t>är</a:t>
            </a:r>
            <a:r>
              <a:rPr lang="en-US" sz="3200" dirty="0" smtClean="0"/>
              <a:t> </a:t>
            </a:r>
            <a:r>
              <a:rPr lang="en-US" sz="3200" dirty="0" err="1" smtClean="0"/>
              <a:t>känt</a:t>
            </a:r>
            <a:endParaRPr lang="en-US" sz="3200" dirty="0"/>
          </a:p>
          <a:p>
            <a:pPr marL="914400" lvl="1" indent="-4572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/>
              <a:t>Ett</a:t>
            </a:r>
            <a:r>
              <a:rPr lang="en-US" sz="2800" dirty="0" smtClean="0"/>
              <a:t> </a:t>
            </a:r>
            <a:r>
              <a:rPr lang="en-US" sz="2800" dirty="0" err="1" smtClean="0"/>
              <a:t>stickprov</a:t>
            </a:r>
            <a:r>
              <a:rPr lang="en-US" sz="2800" dirty="0" smtClean="0"/>
              <a:t> om </a:t>
            </a:r>
            <a:r>
              <a:rPr lang="en-US" sz="2800" dirty="0"/>
              <a:t>25 </a:t>
            </a:r>
            <a:r>
              <a:rPr lang="en-US" sz="2800" dirty="0" err="1" smtClean="0"/>
              <a:t>lådor</a:t>
            </a:r>
            <a:r>
              <a:rPr lang="en-US" sz="2800" dirty="0" smtClean="0"/>
              <a:t> Granola Crunch (</a:t>
            </a:r>
            <a:r>
              <a:rPr lang="en-US" sz="2800" dirty="0" err="1" smtClean="0"/>
              <a:t>frukostflingor</a:t>
            </a:r>
            <a:r>
              <a:rPr lang="en-US" sz="2800" dirty="0" smtClean="0"/>
              <a:t>), </a:t>
            </a:r>
            <a:r>
              <a:rPr lang="en-US" sz="2800" dirty="0" err="1" smtClean="0"/>
              <a:t>ger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medelvikt</a:t>
            </a:r>
            <a:r>
              <a:rPr lang="en-US" sz="2800" dirty="0" smtClean="0"/>
              <a:t> om 1.02 </a:t>
            </a:r>
            <a:r>
              <a:rPr lang="en-US" sz="2800" dirty="0"/>
              <a:t>pounds </a:t>
            </a:r>
            <a:r>
              <a:rPr lang="en-US" sz="2800" dirty="0" smtClean="0"/>
              <a:t>per </a:t>
            </a:r>
            <a:r>
              <a:rPr lang="en-US" sz="2800" dirty="0" err="1" smtClean="0"/>
              <a:t>låda</a:t>
            </a:r>
            <a:r>
              <a:rPr lang="en-US" sz="2800" dirty="0" smtClean="0"/>
              <a:t>. </a:t>
            </a:r>
            <a:endParaRPr lang="en-US" sz="2800" dirty="0"/>
          </a:p>
          <a:p>
            <a:pPr marL="914400" lvl="1" indent="-4572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err="1"/>
              <a:t>K</a:t>
            </a:r>
            <a:r>
              <a:rPr lang="en-US" sz="2800" dirty="0" err="1" smtClean="0"/>
              <a:t>onstruera</a:t>
            </a:r>
            <a:r>
              <a:rPr lang="en-US" sz="2800" dirty="0" smtClean="0"/>
              <a:t> </a:t>
            </a:r>
            <a:r>
              <a:rPr lang="en-US" sz="2800" dirty="0" err="1" smtClean="0"/>
              <a:t>ett</a:t>
            </a:r>
            <a:r>
              <a:rPr lang="en-US" sz="2800" dirty="0" smtClean="0"/>
              <a:t> </a:t>
            </a:r>
            <a:r>
              <a:rPr lang="en-US" sz="2800" dirty="0"/>
              <a:t>95% </a:t>
            </a:r>
            <a:r>
              <a:rPr lang="en-US" sz="2800" dirty="0" err="1" smtClean="0"/>
              <a:t>konfidensintervall</a:t>
            </a:r>
            <a:r>
              <a:rPr lang="en-US" sz="2800" dirty="0" smtClean="0"/>
              <a:t> </a:t>
            </a:r>
            <a:r>
              <a:rPr lang="en-US" sz="2800" dirty="0" err="1" smtClean="0"/>
              <a:t>för</a:t>
            </a:r>
            <a:r>
              <a:rPr lang="en-US" sz="2800" dirty="0" smtClean="0"/>
              <a:t> </a:t>
            </a:r>
            <a:r>
              <a:rPr lang="en-US" sz="2800" dirty="0" err="1" smtClean="0"/>
              <a:t>medelvikten</a:t>
            </a:r>
            <a:r>
              <a:rPr lang="en-US" sz="2800" dirty="0" smtClean="0"/>
              <a:t> hos </a:t>
            </a:r>
            <a:r>
              <a:rPr lang="en-US" sz="2800" dirty="0" err="1" smtClean="0"/>
              <a:t>alla</a:t>
            </a:r>
            <a:r>
              <a:rPr lang="en-US" sz="2800" dirty="0" smtClean="0"/>
              <a:t> Granola Crunch-</a:t>
            </a:r>
            <a:r>
              <a:rPr lang="en-US" sz="2800" dirty="0" err="1" smtClean="0"/>
              <a:t>lådor</a:t>
            </a:r>
            <a:r>
              <a:rPr lang="en-US" sz="2800" dirty="0" smtClean="0"/>
              <a:t>. </a:t>
            </a:r>
            <a:endParaRPr lang="en-US" sz="2800" dirty="0"/>
          </a:p>
          <a:p>
            <a:pPr marL="914400" lvl="1" indent="-4572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err="1" smtClean="0"/>
              <a:t>Antag</a:t>
            </a:r>
            <a:r>
              <a:rPr lang="en-US" sz="2800" dirty="0" smtClean="0"/>
              <a:t> </a:t>
            </a:r>
            <a:r>
              <a:rPr lang="en-US" sz="2800" dirty="0" err="1" smtClean="0"/>
              <a:t>att</a:t>
            </a:r>
            <a:r>
              <a:rPr lang="en-US" sz="2800" dirty="0" smtClean="0"/>
              <a:t> </a:t>
            </a:r>
            <a:r>
              <a:rPr lang="en-US" sz="2800" dirty="0" err="1" smtClean="0"/>
              <a:t>vikten</a:t>
            </a:r>
            <a:r>
              <a:rPr lang="en-US" sz="2800" dirty="0" smtClean="0"/>
              <a:t> </a:t>
            </a:r>
            <a:r>
              <a:rPr lang="en-US" sz="2800" dirty="0" err="1" smtClean="0"/>
              <a:t>är</a:t>
            </a:r>
            <a:r>
              <a:rPr lang="en-US" sz="2800" dirty="0" smtClean="0"/>
              <a:t> </a:t>
            </a:r>
            <a:r>
              <a:rPr lang="en-US" sz="2800" dirty="0" err="1" smtClean="0"/>
              <a:t>normalfördelad</a:t>
            </a:r>
            <a:r>
              <a:rPr lang="en-US" sz="2800" dirty="0" smtClean="0"/>
              <a:t> med </a:t>
            </a:r>
            <a:r>
              <a:rPr lang="en-US" sz="2800" dirty="0" err="1" smtClean="0"/>
              <a:t>populationsstandardavvikelse</a:t>
            </a:r>
            <a:r>
              <a:rPr lang="en-US" sz="2800" dirty="0" smtClean="0"/>
              <a:t> 0.03 </a:t>
            </a:r>
            <a:r>
              <a:rPr lang="en-US" sz="2800" dirty="0"/>
              <a:t>pounds.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>
                <a:latin typeface="Calibri"/>
              </a:rPr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23" name="Group 14"/>
          <p:cNvGrpSpPr>
            <a:grpSpLocks/>
          </p:cNvGrpSpPr>
          <p:nvPr/>
        </p:nvGrpSpPr>
        <p:grpSpPr bwMode="auto">
          <a:xfrm>
            <a:off x="373063" y="1084263"/>
            <a:ext cx="8770937" cy="2434335"/>
            <a:chOff x="373743" y="1331007"/>
            <a:chExt cx="8770257" cy="2434373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373743" y="1331007"/>
              <a:ext cx="8770257" cy="165896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lvl="1" indent="-457200"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lang="en-US" sz="3200" dirty="0" err="1"/>
                <a:t>K</a:t>
              </a:r>
              <a:r>
                <a:rPr lang="en-US" sz="3200" dirty="0" err="1" smtClean="0"/>
                <a:t>onstruera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ett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konfidensintervall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för</a:t>
              </a:r>
              <a:r>
                <a:rPr lang="en-US" sz="3200" dirty="0" smtClean="0"/>
                <a:t> </a:t>
              </a:r>
              <a:r>
                <a:rPr lang="en-US" sz="3200" i="1" dirty="0">
                  <a:latin typeface="Symbol" pitchFamily="18" charset="2"/>
                </a:rPr>
                <a:t>m</a:t>
              </a:r>
              <a:r>
                <a:rPr lang="en-US" sz="3200" dirty="0"/>
                <a:t> </a:t>
              </a:r>
              <a:r>
                <a:rPr lang="en-US" sz="3200" dirty="0" err="1" smtClean="0"/>
                <a:t>när</a:t>
              </a:r>
              <a:r>
                <a:rPr lang="en-US" sz="3200" dirty="0" smtClean="0"/>
                <a:t> </a:t>
              </a:r>
              <a:r>
                <a:rPr lang="el-GR" sz="3200" i="1" dirty="0">
                  <a:latin typeface="Calibri"/>
                </a:rPr>
                <a:t>σ</a:t>
              </a:r>
              <a:r>
                <a:rPr lang="en-US" sz="3200" dirty="0"/>
                <a:t> </a:t>
              </a:r>
              <a:r>
                <a:rPr lang="en-US" sz="3200" dirty="0" err="1" smtClean="0"/>
                <a:t>är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känt</a:t>
              </a:r>
              <a:endParaRPr lang="en-US" sz="3200" dirty="0"/>
            </a:p>
            <a:p>
              <a:pPr marL="800100" lvl="1" indent="-3429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ü"/>
                <a:defRPr/>
              </a:pP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Vi vet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att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:</a:t>
              </a:r>
              <a: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/>
              </a:r>
              <a:b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2800" kern="0" dirty="0">
                  <a:latin typeface="+mn-lt"/>
                </a:rPr>
                <a:t/>
              </a:r>
              <a:br>
                <a:rPr lang="en-US" sz="2800" kern="0" dirty="0">
                  <a:latin typeface="+mn-lt"/>
                </a:rPr>
              </a:br>
              <a:endParaRPr lang="en-US" sz="2800" kern="0" dirty="0">
                <a:latin typeface="+mn-lt"/>
              </a:endParaRPr>
            </a:p>
          </p:txBody>
        </p:sp>
        <p:graphicFrame>
          <p:nvGraphicFramePr>
            <p:cNvPr id="163019" name="Object 20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4654482"/>
                </p:ext>
              </p:extLst>
            </p:nvPr>
          </p:nvGraphicFramePr>
          <p:xfrm>
            <a:off x="4800660" y="2380360"/>
            <a:ext cx="3581399" cy="1385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257" name="Equation" r:id="rId4" imgW="1777229" imgH="672808" progId="Equation.DSMT4">
                    <p:embed/>
                  </p:oleObj>
                </mc:Choice>
                <mc:Fallback>
                  <p:oleObj name="Equation" r:id="rId4" imgW="1777229" imgH="672808" progId="Equation.DSMT4">
                    <p:embed/>
                    <p:pic>
                      <p:nvPicPr>
                        <p:cNvPr id="0" name="Picture 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60" y="2380360"/>
                          <a:ext cx="3581399" cy="13850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73063" y="3429000"/>
            <a:ext cx="8770937" cy="2343150"/>
            <a:chOff x="373743" y="3674569"/>
            <a:chExt cx="8770257" cy="2344056"/>
          </a:xfrm>
        </p:grpSpPr>
        <p:sp>
          <p:nvSpPr>
            <p:cNvPr id="16" name="Content Placeholder 2"/>
            <p:cNvSpPr txBox="1">
              <a:spLocks/>
            </p:cNvSpPr>
            <p:nvPr/>
          </p:nvSpPr>
          <p:spPr bwMode="auto">
            <a:xfrm>
              <a:off x="373743" y="3674569"/>
              <a:ext cx="8770257" cy="234405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800100" lvl="1" indent="-3429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ü"/>
                <a:defRPr/>
              </a:pP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Sätter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vi in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värdena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i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formeln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får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vi</a:t>
              </a:r>
              <a: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/>
              </a:r>
              <a:b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/>
              </a:r>
              <a:b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0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/>
              </a:r>
              <a:b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så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med </a:t>
              </a:r>
              <a:r>
                <a: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rPr>
                <a:t>95%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konfidens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medelvikten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av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alla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Granola Crunch-</a:t>
              </a:r>
              <a:r>
                <a:rPr lang="en-US" sz="2800" kern="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lådor</a:t>
              </a:r>
              <a:r>
                <a:rPr lang="en-US" sz="2800" kern="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mellan</a:t>
              </a:r>
              <a:r>
                <a:rPr lang="en-US" sz="28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1.008 </a:t>
              </a:r>
              <a:r>
                <a:rPr lang="en-US" sz="2800" dirty="0" err="1" smtClean="0">
                  <a:latin typeface="Helvetica" panose="020B0604020202020204" pitchFamily="34" charset="0"/>
                  <a:cs typeface="Helvetica" panose="020B0604020202020204" pitchFamily="34" charset="0"/>
                </a:rPr>
                <a:t>och</a:t>
              </a:r>
              <a:r>
                <a:rPr lang="en-US" sz="2800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1.032 pounds.</a:t>
              </a:r>
              <a:endParaRPr lang="en-US" sz="2800" kern="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aphicFrame>
          <p:nvGraphicFramePr>
            <p:cNvPr id="163020" name="Object 2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06652"/>
                </p:ext>
              </p:extLst>
            </p:nvPr>
          </p:nvGraphicFramePr>
          <p:xfrm>
            <a:off x="1884683" y="4306520"/>
            <a:ext cx="625475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258" name="Equation" r:id="rId6" imgW="3606800" imgH="304800" progId="Equation.DSMT4">
                    <p:embed/>
                  </p:oleObj>
                </mc:Choice>
                <mc:Fallback>
                  <p:oleObj name="Equation" r:id="rId6" imgW="3606800" imgH="304800" progId="Equation.DSMT4">
                    <p:embed/>
                    <p:pic>
                      <p:nvPicPr>
                        <p:cNvPr id="0" name="Picture 2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683" y="4306520"/>
                          <a:ext cx="6254750" cy="5175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373063" y="1544161"/>
                <a:ext cx="8770937" cy="455183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3000" b="1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Tolka</a:t>
                </a:r>
                <a:r>
                  <a:rPr lang="en-US" sz="3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000" b="1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ett</a:t>
                </a:r>
                <a:r>
                  <a:rPr lang="en-US" sz="3000" b="1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3000" b="1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konfidensintervall</a:t>
                </a:r>
                <a:endParaRPr lang="en-US" sz="30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Att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tolka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ett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konfidensintervall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kräver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försiktighet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6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6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Inkorrekt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Sannolikheten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att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i="1" kern="0" dirty="0">
                    <a:latin typeface="Helvetica" panose="020B0604020202020204" pitchFamily="34" charset="0"/>
                    <a:cs typeface="Helvetica" panose="020B0604020202020204" pitchFamily="34" charset="0"/>
                    <a:sym typeface="Symbol"/>
                  </a:rPr>
                  <a:t></a:t>
                </a:r>
                <a:r>
                  <a:rPr lang="en-US" sz="26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finns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intervallet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är</a:t>
                </a:r>
                <a:r>
                  <a:rPr lang="en-US" sz="26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0.95.  </a:t>
                </a: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6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Korrekt</a:t>
                </a:r>
                <a:r>
                  <a:rPr lang="en-US" sz="26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Om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många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stickprov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av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storlek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dras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från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given population,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kommer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95%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av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intervallen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beräknade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enligt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innehålla </a:t>
                </a:r>
                <a:r>
                  <a:rPr lang="en-US" sz="2600" i="1" dirty="0">
                    <a:latin typeface="Helvetica" panose="020B0604020202020204" pitchFamily="34" charset="0"/>
                    <a:cs typeface="Helvetica" panose="020B0604020202020204" pitchFamily="34" charset="0"/>
                    <a:sym typeface="Symbol"/>
                  </a:rPr>
                  <a:t></a:t>
                </a:r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1371600" lvl="2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Eftersom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det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finns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många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möjliga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stickprov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kommer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vi “ha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rätt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” </a:t>
                </a:r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95%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av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gångerna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vilket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vi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kallar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95% </a:t>
                </a:r>
                <a:r>
                  <a:rPr lang="en-US" sz="260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</a:t>
                </a:r>
                <a:r>
                  <a:rPr lang="en-US" sz="26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600" b="1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669925" lvl="1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/>
                </a:pPr>
                <a:endParaRPr lang="en-US" sz="2800" kern="0" dirty="0"/>
              </a:p>
              <a:p>
                <a:pPr marL="801687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endParaRPr lang="en-US" sz="2600" kern="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544161"/>
                <a:ext cx="8770937" cy="4551839"/>
              </a:xfrm>
              <a:prstGeom prst="rect">
                <a:avLst/>
              </a:prstGeom>
              <a:blipFill>
                <a:blip r:embed="rId3"/>
                <a:stretch>
                  <a:fillRect l="-1390" t="-1740" b="-361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373063" y="1963737"/>
                <a:ext cx="8770937" cy="420846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3200" dirty="0" smtClean="0"/>
                  <a:t>  </a:t>
                </a:r>
                <a:r>
                  <a:rPr lang="en-US" sz="3200" b="1" dirty="0" err="1" smtClean="0"/>
                  <a:t>Bredden</a:t>
                </a:r>
                <a:r>
                  <a:rPr lang="en-US" sz="3200" b="1" dirty="0" smtClean="0"/>
                  <a:t> hos </a:t>
                </a:r>
                <a:r>
                  <a:rPr lang="en-US" sz="3200" b="1" dirty="0" err="1" smtClean="0"/>
                  <a:t>ett</a:t>
                </a:r>
                <a:r>
                  <a:rPr lang="en-US" sz="3200" b="1" dirty="0" smtClean="0"/>
                  <a:t> </a:t>
                </a:r>
                <a:r>
                  <a:rPr lang="en-US" sz="3200" b="1" dirty="0" err="1" smtClean="0"/>
                  <a:t>konfidensintervall</a:t>
                </a:r>
                <a:endParaRPr lang="en-US" sz="3200" b="1" dirty="0"/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felmarginal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</a:t>
                </a: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konfidensintervallets</a:t>
                </a:r>
                <a:r>
                  <a:rPr lang="en-US" sz="2800" b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bredd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Konfidensintervallets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bredd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påverkas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av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:</a:t>
                </a:r>
                <a:endParaRPr lang="en-US" sz="2800" i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1485900" lvl="2" indent="-571500">
                  <a:spcBef>
                    <a:spcPct val="20000"/>
                  </a:spcBef>
                  <a:buSzPct val="100000"/>
                  <a:buFont typeface="+mj-lt"/>
                  <a:buAutoNum type="romanUcPeriod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Standardavvikelsen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l-GR" sz="28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σ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1485900" lvl="2" indent="-571500">
                  <a:spcBef>
                    <a:spcPct val="20000"/>
                  </a:spcBef>
                  <a:buSzPct val="100000"/>
                  <a:buFont typeface="+mj-lt"/>
                  <a:buAutoNum type="romanUcPeriod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stickprovsstorleken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1485900" lvl="2" indent="-571500">
                  <a:spcBef>
                    <a:spcPct val="20000"/>
                  </a:spcBef>
                  <a:buSzPct val="100000"/>
                  <a:buFont typeface="+mj-lt"/>
                  <a:buAutoNum type="romanUcPeriod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Konfidensgraden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100(1 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  <a:sym typeface="Symbol"/>
                  </a:rPr>
                  <a:t>− </a:t>
                </a:r>
                <a:r>
                  <a:rPr lang="el-GR" sz="28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)%.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963737"/>
                <a:ext cx="8770937" cy="4208463"/>
              </a:xfrm>
              <a:prstGeom prst="rect">
                <a:avLst/>
              </a:prstGeom>
              <a:blipFill>
                <a:blip r:embed="rId3"/>
                <a:stretch>
                  <a:fillRect l="-1598" t="-1881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1875" y="1428690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.3 </a:t>
            </a:r>
            <a:r>
              <a:rPr lang="en-US" sz="2000" b="0" dirty="0" err="1" smtClean="0"/>
              <a:t>Beskriv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faktorerna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som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påverkar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konfidensintervallets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bredd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534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407" name="Content Placeholder 2"/>
              <p:cNvSpPr txBox="1">
                <a:spLocks/>
              </p:cNvSpPr>
              <p:nvPr/>
            </p:nvSpPr>
            <p:spPr bwMode="auto">
              <a:xfrm>
                <a:off x="388938" y="1524000"/>
                <a:ext cx="8769350" cy="4856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  </a:t>
                </a:r>
                <a:r>
                  <a:rPr lang="en-US" sz="2400" dirty="0" err="1" smtClean="0"/>
                  <a:t>Konfidensintervallets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påverkas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av</a:t>
                </a:r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692150" lvl="2" indent="-234950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+mj-lt"/>
                  <a:buAutoNum type="romanUcPeriod"/>
                </a:pPr>
                <a:r>
                  <a:rPr lang="en-US" sz="2400" dirty="0" err="1"/>
                  <a:t>F</a:t>
                </a:r>
                <a:r>
                  <a:rPr lang="en-US" sz="2400" dirty="0" err="1" smtClean="0"/>
                  <a:t>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given </a:t>
                </a:r>
                <a:r>
                  <a:rPr lang="en-US" sz="2400" dirty="0" err="1" smtClean="0"/>
                  <a:t>konfidensgrad</a:t>
                </a:r>
                <a:r>
                  <a:rPr lang="en-US" sz="2400" dirty="0" smtClean="0"/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100(1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  <a:sym typeface="Symbol"/>
                  </a:rPr>
                  <a:t>− </a:t>
                </a:r>
                <a:r>
                  <a:rPr lang="el-GR" sz="2400" i="1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α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)% </a:t>
                </a:r>
                <a:r>
                  <a:rPr lang="en-US" sz="2400" dirty="0" err="1" smtClean="0"/>
                  <a:t>och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stickprovsstorlek</a:t>
                </a:r>
                <a:r>
                  <a:rPr lang="en-US" sz="2400" dirty="0" smtClean="0"/>
                  <a:t>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</a:t>
                </a:r>
                <a:r>
                  <a:rPr lang="en-US" sz="2400" dirty="0" err="1" smtClean="0"/>
                  <a:t>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större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populationsstandardavvikelse</a:t>
                </a:r>
                <a:r>
                  <a:rPr lang="en-US" sz="2400" dirty="0" smtClean="0"/>
                  <a:t> </a:t>
                </a:r>
                <a:r>
                  <a:rPr lang="el-GR" sz="2400" i="1" dirty="0">
                    <a:latin typeface="Calibri"/>
                  </a:rPr>
                  <a:t>σ</a:t>
                </a:r>
                <a:r>
                  <a:rPr lang="en-US" sz="2400" i="1" dirty="0"/>
                  <a:t>, </a:t>
                </a:r>
                <a:r>
                  <a:rPr lang="en-US" sz="2400" dirty="0" err="1" smtClean="0"/>
                  <a:t>bredare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dirty="0" err="1" smtClean="0"/>
                  <a:t>Exempel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Låt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standardavvikelsen</a:t>
                </a:r>
                <a:r>
                  <a:rPr lang="en-US" sz="2400" dirty="0" smtClean="0"/>
                  <a:t> hos </a:t>
                </a:r>
                <a:r>
                  <a:rPr lang="en-US" sz="2400" dirty="0" err="1" smtClean="0"/>
                  <a:t>flinglådorna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vara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0.05 </a:t>
                </a:r>
                <a:r>
                  <a:rPr lang="en-US" sz="2400" kern="0" dirty="0" err="1" smtClean="0"/>
                  <a:t>istället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för</a:t>
                </a:r>
                <a:r>
                  <a:rPr lang="en-US" sz="2400" kern="0" dirty="0" smtClean="0"/>
                  <a:t> 0.03</a:t>
                </a:r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1658938" lvl="1" indent="-798513">
                  <a:spcBef>
                    <a:spcPts val="1800"/>
                  </a:spcBef>
                  <a:spcAft>
                    <a:spcPts val="1800"/>
                  </a:spcAft>
                  <a:buSzPct val="100000"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=1.02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1.96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1.02±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0.020</m:t>
                      </m:r>
                    </m:oMath>
                  </m:oMathPara>
                </a14:m>
                <a:endParaRPr lang="en-US" sz="2400" kern="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err="1" smtClean="0"/>
                  <a:t>Bredden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ökar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från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0.024 </a:t>
                </a:r>
                <a:r>
                  <a:rPr lang="en-US" sz="2400" kern="0" dirty="0" smtClean="0"/>
                  <a:t>till </a:t>
                </a:r>
                <a:r>
                  <a:rPr lang="en-US" sz="2400" kern="0" dirty="0"/>
                  <a:t>2(0.020) = 0.040.</a:t>
                </a:r>
              </a:p>
            </p:txBody>
          </p:sp>
        </mc:Choice>
        <mc:Fallback xmlns="">
          <p:sp>
            <p:nvSpPr>
              <p:cNvPr id="13840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524000"/>
                <a:ext cx="8769350" cy="4856480"/>
              </a:xfrm>
              <a:prstGeom prst="rect">
                <a:avLst/>
              </a:prstGeom>
              <a:blipFill>
                <a:blip r:embed="rId3"/>
                <a:stretch>
                  <a:fillRect l="-974" t="-8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8.3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407" name="Content Placeholder 2"/>
              <p:cNvSpPr txBox="1">
                <a:spLocks/>
              </p:cNvSpPr>
              <p:nvPr/>
            </p:nvSpPr>
            <p:spPr bwMode="auto">
              <a:xfrm>
                <a:off x="388938" y="1371600"/>
                <a:ext cx="8769350" cy="4856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  </a:t>
                </a:r>
                <a:r>
                  <a:rPr lang="en-US" sz="2400" dirty="0" err="1" smtClean="0"/>
                  <a:t>Konfidensintervallets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bredd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påverkas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av</a:t>
                </a:r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862013" lvl="2" indent="-457200">
                  <a:spcBef>
                    <a:spcPct val="20000"/>
                  </a:spcBef>
                  <a:buSzPct val="100000"/>
                  <a:buFont typeface="Garamond" pitchFamily="18" charset="0"/>
                  <a:buAutoNum type="romanUcPeriod" startAt="2"/>
                </a:pP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given </a:t>
                </a:r>
                <a:r>
                  <a:rPr lang="en-US" sz="2400" dirty="0" err="1" smtClean="0"/>
                  <a:t>konfidensgrad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100(1 </a:t>
                </a:r>
                <a:r>
                  <a:rPr lang="en-US" sz="2400" dirty="0">
                    <a:sym typeface="Symbol" pitchFamily="18" charset="2"/>
                  </a:rPr>
                  <a:t>−</a:t>
                </a:r>
                <a:r>
                  <a:rPr lang="en-US" sz="2400" dirty="0">
                    <a:latin typeface="Symbol" pitchFamily="18" charset="2"/>
                    <a:sym typeface="Symbol" pitchFamily="18" charset="2"/>
                  </a:rPr>
                  <a:t> </a:t>
                </a:r>
                <a:r>
                  <a:rPr lang="el-GR" sz="2400" i="1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2400" dirty="0"/>
                  <a:t>)% </a:t>
                </a:r>
                <a:r>
                  <a:rPr lang="en-US" sz="2400" dirty="0" err="1" smtClean="0"/>
                  <a:t>och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populationsstandardavvikelse</a:t>
                </a:r>
                <a:r>
                  <a:rPr lang="en-US" sz="2400" dirty="0" smtClean="0"/>
                  <a:t> </a:t>
                </a:r>
                <a:r>
                  <a:rPr lang="el-GR" sz="2400" i="1" dirty="0">
                    <a:latin typeface="Calibri"/>
                  </a:rPr>
                  <a:t>σ</a:t>
                </a:r>
                <a:r>
                  <a:rPr lang="en-US" sz="2400" dirty="0"/>
                  <a:t>, </a:t>
                </a:r>
                <a:r>
                  <a:rPr lang="en-US" sz="2400" dirty="0" err="1" smtClean="0"/>
                  <a:t>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mindre</a:t>
                </a:r>
                <a:r>
                  <a:rPr lang="en-US" sz="2400" dirty="0" smtClean="0"/>
                  <a:t>   </a:t>
                </a:r>
                <a:r>
                  <a:rPr lang="en-US" sz="2400" dirty="0" err="1" smtClean="0"/>
                  <a:t>stickprovsstorlek</a:t>
                </a:r>
                <a:r>
                  <a:rPr lang="en-US" sz="2400" dirty="0" smtClean="0"/>
                  <a:t> </a:t>
                </a:r>
                <a:r>
                  <a:rPr lang="en-US" sz="2400" i="1" dirty="0"/>
                  <a:t>n, </a:t>
                </a:r>
                <a:r>
                  <a:rPr lang="en-US" sz="2400" dirty="0" err="1" smtClean="0"/>
                  <a:t>bredare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konfidensintervall</a:t>
                </a:r>
                <a:r>
                  <a:rPr lang="en-US" sz="2400" i="1" dirty="0" smtClean="0"/>
                  <a:t>.</a:t>
                </a:r>
                <a:endParaRPr lang="en-US" sz="2400" i="1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dirty="0" err="1" smtClean="0"/>
                  <a:t>Exempel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Istället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25 </a:t>
                </a:r>
                <a:r>
                  <a:rPr lang="en-US" sz="2400" dirty="0" err="1" smtClean="0"/>
                  <a:t>observationer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låt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stickprovet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vara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16 </a:t>
                </a:r>
                <a:r>
                  <a:rPr lang="en-US" sz="2400" dirty="0" err="1" smtClean="0"/>
                  <a:t>lådor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Granola </a:t>
                </a:r>
                <a:r>
                  <a:rPr lang="en-US" sz="2400" dirty="0" smtClean="0"/>
                  <a:t>Crunch</a:t>
                </a:r>
                <a:r>
                  <a:rPr lang="en-US" sz="2400" kern="0" dirty="0"/>
                  <a:t>:</a:t>
                </a:r>
                <a:r>
                  <a:rPr lang="en-US" sz="2400" kern="0" dirty="0" smtClean="0"/>
                  <a:t> </a:t>
                </a:r>
              </a:p>
              <a:p>
                <a:pPr marL="862012" lvl="1">
                  <a:spcBef>
                    <a:spcPct val="20000"/>
                  </a:spcBef>
                  <a:buSzPct val="100000"/>
                  <a:defRPr/>
                </a:pPr>
                <a:endParaRPr lang="en-US" sz="2400" kern="0" dirty="0"/>
              </a:p>
              <a:p>
                <a:pPr marL="1658938" lvl="1" indent="-798513">
                  <a:spcBef>
                    <a:spcPts val="1800"/>
                  </a:spcBef>
                  <a:spcAft>
                    <a:spcPts val="1800"/>
                  </a:spcAft>
                  <a:buSzPct val="10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=1.02±1.96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v-S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=1.02±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0.015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kern="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err="1" smtClean="0"/>
                  <a:t>Bredden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har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ökat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från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0.024 </a:t>
                </a:r>
                <a:r>
                  <a:rPr lang="en-US" sz="2400" kern="0" dirty="0" smtClean="0"/>
                  <a:t>till </a:t>
                </a:r>
                <a:r>
                  <a:rPr lang="en-US" sz="2400" kern="0" dirty="0"/>
                  <a:t>2(0.015) = 0.030.</a:t>
                </a:r>
              </a:p>
            </p:txBody>
          </p:sp>
        </mc:Choice>
        <mc:Fallback xmlns="">
          <p:sp>
            <p:nvSpPr>
              <p:cNvPr id="13840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371600"/>
                <a:ext cx="8769350" cy="4856480"/>
              </a:xfrm>
              <a:prstGeom prst="rect">
                <a:avLst/>
              </a:prstGeom>
              <a:blipFill>
                <a:blip r:embed="rId3"/>
                <a:stretch>
                  <a:fillRect l="-974" t="-8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8.3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4800" y="1552575"/>
            <a:ext cx="8839200" cy="4695825"/>
          </a:xfrm>
        </p:spPr>
        <p:txBody>
          <a:bodyPr>
            <a:normAutofit/>
          </a:bodyPr>
          <a:lstStyle/>
          <a:p>
            <a:pPr marL="1490663" indent="-1490663" eaLnBrk="1" hangingPunct="1">
              <a:buSzPct val="150000"/>
              <a:buFont typeface="Wingdings" pitchFamily="2" charset="2"/>
              <a:buNone/>
            </a:pPr>
            <a:r>
              <a:rPr lang="en-US" b="1" dirty="0" smtClean="0">
                <a:solidFill>
                  <a:srgbClr val="009C9E"/>
                </a:solidFill>
              </a:rPr>
              <a:t>LM </a:t>
            </a:r>
            <a:r>
              <a:rPr lang="en-US" b="1" dirty="0">
                <a:solidFill>
                  <a:srgbClr val="009C9E"/>
                </a:solidFill>
              </a:rPr>
              <a:t>6</a:t>
            </a:r>
            <a:r>
              <a:rPr lang="en-US" b="1" dirty="0" smtClean="0">
                <a:solidFill>
                  <a:srgbClr val="009C9E"/>
                </a:solidFill>
              </a:rPr>
              <a:t>.1</a:t>
            </a:r>
            <a:r>
              <a:rPr lang="en-US" dirty="0" smtClean="0">
                <a:solidFill>
                  <a:srgbClr val="B8B40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Förklara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ett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konfidensintervall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1371600" indent="-1371600" eaLnBrk="1" hangingPunct="1">
              <a:buSzPct val="150000"/>
              <a:buNone/>
            </a:pPr>
            <a:r>
              <a:rPr lang="en-US" b="1" dirty="0" smtClean="0">
                <a:solidFill>
                  <a:srgbClr val="009C9E"/>
                </a:solidFill>
              </a:rPr>
              <a:t>LM </a:t>
            </a:r>
            <a:r>
              <a:rPr lang="en-US" b="1" dirty="0">
                <a:solidFill>
                  <a:srgbClr val="009C9E"/>
                </a:solidFill>
              </a:rPr>
              <a:t>6</a:t>
            </a:r>
            <a:r>
              <a:rPr lang="en-US" b="1" dirty="0" smtClean="0">
                <a:solidFill>
                  <a:srgbClr val="009C9E"/>
                </a:solidFill>
              </a:rPr>
              <a:t>.2</a:t>
            </a:r>
            <a:r>
              <a:rPr lang="en-US" dirty="0" smtClean="0">
                <a:solidFill>
                  <a:srgbClr val="B8B40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Beräkna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ett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konfidensintervall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för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populationsmedelvärdet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när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populationsstandardavvikelsen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är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känd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1371600" indent="-1371600" eaLnBrk="1" hangingPunct="1">
              <a:buNone/>
            </a:pPr>
            <a:r>
              <a:rPr lang="en-US" b="1" dirty="0" smtClean="0">
                <a:solidFill>
                  <a:srgbClr val="009C9E"/>
                </a:solidFill>
              </a:rPr>
              <a:t>LM </a:t>
            </a:r>
            <a:r>
              <a:rPr lang="en-US" b="1" dirty="0">
                <a:solidFill>
                  <a:srgbClr val="009C9E"/>
                </a:solidFill>
              </a:rPr>
              <a:t>6</a:t>
            </a:r>
            <a:r>
              <a:rPr lang="en-US" b="1" dirty="0" smtClean="0">
                <a:solidFill>
                  <a:srgbClr val="009C9E"/>
                </a:solidFill>
              </a:rPr>
              <a:t>.3</a:t>
            </a:r>
            <a:r>
              <a:rPr lang="en-US" dirty="0" smtClean="0">
                <a:solidFill>
                  <a:srgbClr val="B8B40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Beskriv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faktorerna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som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påverkar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konfidensintervallets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bredd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1490663" indent="-1490663" eaLnBrk="1" hangingPunct="1">
              <a:buNone/>
            </a:pPr>
            <a:r>
              <a:rPr lang="en-US" b="1" dirty="0" smtClean="0">
                <a:solidFill>
                  <a:srgbClr val="009C9E"/>
                </a:solidFill>
              </a:rPr>
              <a:t>LM 6.4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Diskutera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i="1" dirty="0" smtClean="0">
                <a:solidFill>
                  <a:srgbClr val="002060"/>
                </a:solidFill>
              </a:rPr>
              <a:t>t-</a:t>
            </a:r>
            <a:r>
              <a:rPr lang="en-US" dirty="0" err="1" smtClean="0">
                <a:solidFill>
                  <a:srgbClr val="002060"/>
                </a:solidFill>
              </a:rPr>
              <a:t>fördelningens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egenskaper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>
              <a:solidFill>
                <a:srgbClr val="002060"/>
              </a:solidFill>
            </a:endParaRPr>
          </a:p>
          <a:p>
            <a:pPr marL="1030288" indent="-1030288" eaLnBrk="1" hangingPunct="1">
              <a:buFont typeface="Wingdings" pitchFamily="2" charset="2"/>
              <a:buNone/>
            </a:pP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0040" y="274638"/>
            <a:ext cx="85039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err="1" smtClean="0"/>
              <a:t>Kap</a:t>
            </a:r>
            <a:r>
              <a:rPr lang="en-US" dirty="0" smtClean="0"/>
              <a:t> 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err="1" smtClean="0"/>
              <a:t>Lärandemål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LM)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407" name="Content Placeholder 2"/>
              <p:cNvSpPr txBox="1">
                <a:spLocks/>
              </p:cNvSpPr>
              <p:nvPr/>
            </p:nvSpPr>
            <p:spPr bwMode="auto">
              <a:xfrm>
                <a:off x="388938" y="1371600"/>
                <a:ext cx="8769350" cy="4856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 </a:t>
                </a:r>
                <a:r>
                  <a:rPr lang="en-US" sz="2400" dirty="0" err="1"/>
                  <a:t>Konfidensintervallets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bredd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påverkas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av</a:t>
                </a:r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796925" lvl="2" indent="-392113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Garamond" pitchFamily="18" charset="0"/>
                  <a:buAutoNum type="romanUcPeriod" startAt="3"/>
                </a:pP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given </a:t>
                </a:r>
                <a:r>
                  <a:rPr lang="en-US" sz="2400" dirty="0" err="1" smtClean="0"/>
                  <a:t>stickprovsstorlek</a:t>
                </a:r>
                <a:r>
                  <a:rPr lang="en-US" sz="2400" dirty="0" smtClean="0"/>
                  <a:t> </a:t>
                </a:r>
                <a:r>
                  <a:rPr lang="en-US" sz="2400" i="1" dirty="0"/>
                  <a:t>n </a:t>
                </a:r>
                <a:r>
                  <a:rPr lang="en-US" sz="2400" dirty="0" err="1" smtClean="0"/>
                  <a:t>och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populationsstandardavvikelse</a:t>
                </a:r>
                <a:r>
                  <a:rPr lang="en-US" sz="2400" dirty="0" smtClean="0"/>
                  <a:t> </a:t>
                </a:r>
                <a:r>
                  <a:rPr lang="el-GR" sz="2400" i="1" dirty="0">
                    <a:latin typeface="Calibri"/>
                  </a:rPr>
                  <a:t>σ</a:t>
                </a:r>
                <a:r>
                  <a:rPr lang="en-US" sz="2400" dirty="0"/>
                  <a:t>, </a:t>
                </a:r>
                <a:r>
                  <a:rPr lang="en-US" sz="2400" dirty="0" err="1" smtClean="0"/>
                  <a:t>ger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större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konfidensgrad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100(1 </a:t>
                </a:r>
                <a:r>
                  <a:rPr lang="en-US" sz="2400" dirty="0">
                    <a:sym typeface="Symbol" pitchFamily="18" charset="2"/>
                  </a:rPr>
                  <a:t>− </a:t>
                </a:r>
                <a:r>
                  <a:rPr lang="el-GR" sz="2400" i="1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2400" dirty="0"/>
                  <a:t>)%, </a:t>
                </a:r>
                <a:r>
                  <a:rPr lang="en-US" sz="2400" dirty="0" err="1" smtClean="0"/>
                  <a:t>bredare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dirty="0" err="1" smtClean="0"/>
                  <a:t>Exempel</a:t>
                </a:r>
                <a:r>
                  <a:rPr lang="en-US" sz="2400" dirty="0" smtClean="0"/>
                  <a:t>: </a:t>
                </a:r>
                <a:r>
                  <a:rPr lang="en-US" sz="2400" dirty="0" err="1" smtClean="0"/>
                  <a:t>Istället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95%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beräkna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99%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:</a:t>
                </a:r>
                <a:endParaRPr lang="en-US" sz="240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endParaRPr lang="en-US" sz="2400" kern="0" dirty="0"/>
              </a:p>
              <a:p>
                <a:pPr marL="1541463" lvl="1" indent="-681038">
                  <a:spcBef>
                    <a:spcPct val="20000"/>
                  </a:spcBef>
                  <a:buSzPct val="10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400" i="1" ker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576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015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kern="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endParaRPr lang="en-US" sz="2400" kern="0" dirty="0"/>
              </a:p>
              <a:p>
                <a:pPr marL="1254125" lvl="1" indent="-392113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err="1" smtClean="0"/>
                  <a:t>Bredden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ökar</a:t>
                </a:r>
                <a:r>
                  <a:rPr lang="en-US" sz="2400" kern="0" dirty="0" smtClean="0"/>
                  <a:t> </a:t>
                </a:r>
                <a:r>
                  <a:rPr lang="en-US" sz="2400" kern="0" dirty="0" err="1" smtClean="0"/>
                  <a:t>från</a:t>
                </a:r>
                <a:r>
                  <a:rPr lang="en-US" sz="2400" kern="0" dirty="0" smtClean="0"/>
                  <a:t> </a:t>
                </a:r>
                <a:r>
                  <a:rPr lang="en-US" sz="2400" kern="0" dirty="0"/>
                  <a:t>0.024 </a:t>
                </a:r>
                <a:r>
                  <a:rPr lang="en-US" sz="2400" kern="0" dirty="0" smtClean="0"/>
                  <a:t>till </a:t>
                </a:r>
                <a:r>
                  <a:rPr lang="en-US" sz="2400" kern="0" dirty="0"/>
                  <a:t>2(0.015) = 0.030.</a:t>
                </a:r>
              </a:p>
            </p:txBody>
          </p:sp>
        </mc:Choice>
        <mc:Fallback xmlns="">
          <p:sp>
            <p:nvSpPr>
              <p:cNvPr id="13840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938" y="1371600"/>
                <a:ext cx="8769350" cy="4856480"/>
              </a:xfrm>
              <a:prstGeom prst="rect">
                <a:avLst/>
              </a:prstGeom>
              <a:blipFill>
                <a:blip r:embed="rId3"/>
                <a:stretch>
                  <a:fillRect l="-974" t="-878" r="-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8.3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31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063" y="1950720"/>
                <a:ext cx="8770937" cy="4114800"/>
              </a:xfrm>
            </p:spPr>
            <p:txBody>
              <a:bodyPr>
                <a:normAutofit/>
              </a:bodyPr>
              <a:lstStyle/>
              <a:p>
                <a:pPr marL="457200" lvl="1" indent="-457200" eaLnBrk="1" hangingPunct="1">
                  <a:buSzPct val="100000"/>
                  <a:defRPr/>
                </a:pPr>
                <a:r>
                  <a:rPr lang="en-US" sz="3200" dirty="0" smtClean="0"/>
                  <a:t>  </a:t>
                </a:r>
                <a:r>
                  <a:rPr lang="en-US" sz="3200" b="1" i="1" dirty="0" smtClean="0"/>
                  <a:t>t-</a:t>
                </a:r>
                <a:r>
                  <a:rPr lang="en-US" sz="3200" b="1" i="1" dirty="0" err="1" smtClean="0"/>
                  <a:t>fördelning</a:t>
                </a:r>
                <a:endParaRPr lang="en-US" sz="3200" b="1" dirty="0"/>
              </a:p>
              <a:p>
                <a:pPr lvl="1" eaLnBrk="1" hangingPunct="1">
                  <a:defRPr/>
                </a:pPr>
                <a:r>
                  <a:rPr lang="en-US" dirty="0" smtClean="0"/>
                  <a:t>Om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upprepade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stickprov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av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storlek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dras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från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normalfördelning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så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följer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statistikan</a:t>
                </a:r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v-SE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sv-S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v-S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sv-SE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n-US" dirty="0" err="1" smtClean="0"/>
                  <a:t>en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i="1" dirty="0" smtClean="0">
                    <a:solidFill>
                      <a:schemeClr val="tx1"/>
                    </a:solidFill>
                  </a:rPr>
                  <a:t>t-</a:t>
                </a:r>
                <a:r>
                  <a:rPr lang="en-US" sz="2800" i="1" dirty="0" err="1" smtClean="0">
                    <a:solidFill>
                      <a:schemeClr val="tx1"/>
                    </a:solidFill>
                  </a:rPr>
                  <a:t>fördelning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med </a:t>
                </a:r>
                <a:r>
                  <a:rPr lang="en-US" sz="2800" dirty="0"/>
                  <a:t>(</a:t>
                </a:r>
                <a:r>
                  <a:rPr lang="en-US" sz="2800" i="1" dirty="0"/>
                  <a:t>n </a:t>
                </a:r>
                <a:r>
                  <a:rPr lang="en-US" sz="2800" dirty="0">
                    <a:sym typeface="Symbol"/>
                  </a:rPr>
                  <a:t>− </a:t>
                </a:r>
                <a:r>
                  <a:rPr lang="en-US" sz="2800" dirty="0"/>
                  <a:t>1) </a:t>
                </a:r>
                <a:r>
                  <a:rPr lang="en-US" sz="2800" dirty="0" err="1" smtClean="0"/>
                  <a:t>frihetsgrader</a:t>
                </a:r>
                <a:r>
                  <a:rPr lang="en-US" sz="2800" dirty="0" smtClean="0"/>
                  <a:t>, </a:t>
                </a:r>
                <a:r>
                  <a:rPr lang="en-US" sz="2800" i="1" dirty="0" err="1"/>
                  <a:t>df</a:t>
                </a:r>
                <a:r>
                  <a:rPr lang="en-US" sz="2800" dirty="0" smtClean="0"/>
                  <a:t>.</a:t>
                </a:r>
              </a:p>
              <a:p>
                <a:pPr marL="457200" lvl="1" indent="0" eaLnBrk="1" hangingPunct="1">
                  <a:buNone/>
                  <a:defRPr/>
                </a:pPr>
                <a:endParaRPr lang="en-US" sz="2600" b="1" dirty="0"/>
              </a:p>
              <a:p>
                <a:pPr lvl="2" indent="-398463" eaLnBrk="1" hangingPunct="1">
                  <a:defRPr/>
                </a:pPr>
                <a:r>
                  <a:rPr lang="en-US" sz="2600" b="1" dirty="0" err="1" smtClean="0"/>
                  <a:t>Frihetsgraderna</a:t>
                </a:r>
                <a:r>
                  <a:rPr lang="en-US" sz="2600" b="1" dirty="0" smtClean="0"/>
                  <a:t> </a:t>
                </a:r>
                <a:r>
                  <a:rPr lang="en-US" sz="2600" dirty="0" err="1" smtClean="0"/>
                  <a:t>bestämmer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hur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tjocka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svansar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fördelningen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har</a:t>
                </a:r>
                <a:r>
                  <a:rPr lang="en-US" sz="2600" dirty="0" smtClean="0"/>
                  <a:t>; </a:t>
                </a:r>
                <a:r>
                  <a:rPr lang="en-US" sz="2600" dirty="0" err="1" smtClean="0"/>
                  <a:t>få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frihetsgrader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betyder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tjockare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svansar</a:t>
                </a:r>
                <a:r>
                  <a:rPr lang="en-US" sz="2600" dirty="0" smtClean="0"/>
                  <a:t>. </a:t>
                </a:r>
                <a:endParaRPr lang="en-US" sz="26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63" y="1950720"/>
                <a:ext cx="8770937" cy="4114800"/>
              </a:xfrm>
              <a:blipFill>
                <a:blip r:embed="rId3"/>
                <a:stretch>
                  <a:fillRect l="-1598" t="-1926" r="-90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1875" y="1412240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.4 </a:t>
            </a:r>
            <a:r>
              <a:rPr lang="en-US" sz="2000" b="0" dirty="0" err="1" smtClean="0"/>
              <a:t>Egenskaper</a:t>
            </a:r>
            <a:r>
              <a:rPr lang="en-US" sz="2000" b="0" dirty="0" smtClean="0"/>
              <a:t> hos </a:t>
            </a:r>
            <a:r>
              <a:rPr lang="en-US" sz="2000" b="0" i="1" dirty="0" smtClean="0"/>
              <a:t>t-</a:t>
            </a:r>
            <a:r>
              <a:rPr lang="en-US" sz="2000" b="0" dirty="0" err="1" smtClean="0"/>
              <a:t>fördelningen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6.3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okänt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1000" y="1371600"/>
            <a:ext cx="876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 smtClean="0"/>
              <a:t>Sammanfattning</a:t>
            </a:r>
            <a:r>
              <a:rPr lang="en-US" sz="2800" dirty="0" smtClean="0"/>
              <a:t> </a:t>
            </a:r>
            <a:r>
              <a:rPr lang="en-US" sz="2800" dirty="0" err="1" smtClean="0"/>
              <a:t>av</a:t>
            </a:r>
            <a:r>
              <a:rPr lang="en-US" sz="2800" dirty="0" smtClean="0"/>
              <a:t> </a:t>
            </a:r>
            <a:r>
              <a:rPr lang="en-US" sz="2800" i="1" dirty="0" err="1" smtClean="0"/>
              <a:t>t</a:t>
            </a:r>
            <a:r>
              <a:rPr lang="en-US" sz="2800" i="1" baseline="-25000" dirty="0" err="1" smtClean="0"/>
              <a:t>df</a:t>
            </a:r>
            <a:r>
              <a:rPr lang="en-US" sz="2800" dirty="0"/>
              <a:t> </a:t>
            </a:r>
            <a:r>
              <a:rPr lang="en-US" sz="2800" dirty="0" smtClean="0"/>
              <a:t>-</a:t>
            </a:r>
            <a:r>
              <a:rPr lang="en-US" sz="2800" dirty="0" err="1" smtClean="0"/>
              <a:t>fördelningen</a:t>
            </a:r>
            <a:endParaRPr lang="en-US" sz="2800" dirty="0"/>
          </a:p>
          <a:p>
            <a:pPr marL="914400" lvl="1" indent="-457200">
              <a:spcBef>
                <a:spcPct val="20000"/>
              </a:spcBef>
              <a:buSzPct val="100000"/>
              <a:buFont typeface="Wingdings" panose="05000000000000000000" pitchFamily="2" charset="2"/>
              <a:buChar char="ü"/>
            </a:pPr>
            <a:r>
              <a:rPr lang="en-US" sz="2800" dirty="0" err="1" smtClean="0"/>
              <a:t>Klockformad</a:t>
            </a:r>
            <a:r>
              <a:rPr lang="en-US" sz="2800" dirty="0" smtClean="0"/>
              <a:t> </a:t>
            </a:r>
            <a:r>
              <a:rPr lang="en-US" sz="2800" dirty="0" err="1" smtClean="0"/>
              <a:t>och</a:t>
            </a:r>
            <a:r>
              <a:rPr lang="en-US" sz="2800" dirty="0" smtClean="0"/>
              <a:t> </a:t>
            </a:r>
            <a:r>
              <a:rPr lang="en-US" sz="2800" dirty="0" err="1" smtClean="0"/>
              <a:t>symmetrisk</a:t>
            </a:r>
            <a:r>
              <a:rPr lang="en-US" sz="2800" dirty="0" smtClean="0"/>
              <a:t> runt </a:t>
            </a:r>
            <a:r>
              <a:rPr lang="en-US" sz="2800" dirty="0"/>
              <a:t>0 </a:t>
            </a:r>
            <a:r>
              <a:rPr lang="en-US" sz="2800" dirty="0" smtClean="0"/>
              <a:t>med </a:t>
            </a:r>
            <a:r>
              <a:rPr lang="en-US" sz="2800" dirty="0" err="1" smtClean="0"/>
              <a:t>asymptotiska</a:t>
            </a:r>
            <a:r>
              <a:rPr lang="en-US" sz="2800" dirty="0" smtClean="0"/>
              <a:t> </a:t>
            </a:r>
            <a:r>
              <a:rPr lang="en-US" sz="2800" dirty="0" err="1" smtClean="0"/>
              <a:t>svansar</a:t>
            </a:r>
            <a:r>
              <a:rPr lang="en-US" sz="2800" dirty="0" smtClean="0"/>
              <a:t> (</a:t>
            </a:r>
            <a:r>
              <a:rPr lang="en-US" sz="2800" dirty="0" err="1" smtClean="0"/>
              <a:t>svansarna</a:t>
            </a:r>
            <a:r>
              <a:rPr lang="en-US" sz="2800" dirty="0" smtClean="0"/>
              <a:t> </a:t>
            </a:r>
            <a:r>
              <a:rPr lang="en-US" sz="2800" dirty="0" err="1" smtClean="0"/>
              <a:t>närmar</a:t>
            </a:r>
            <a:r>
              <a:rPr lang="en-US" sz="2800" dirty="0" smtClean="0"/>
              <a:t> sig x-</a:t>
            </a:r>
            <a:r>
              <a:rPr lang="en-US" sz="2800" dirty="0" err="1" smtClean="0"/>
              <a:t>axeln</a:t>
            </a:r>
            <a:r>
              <a:rPr lang="en-US" sz="2800" dirty="0" smtClean="0"/>
              <a:t> men </a:t>
            </a:r>
            <a:r>
              <a:rPr lang="en-US" sz="2800" dirty="0" err="1" smtClean="0"/>
              <a:t>rör</a:t>
            </a:r>
            <a:r>
              <a:rPr lang="en-US" sz="2800" dirty="0" smtClean="0"/>
              <a:t> den </a:t>
            </a:r>
            <a:r>
              <a:rPr lang="en-US" sz="2800" dirty="0" err="1" smtClean="0"/>
              <a:t>aldrig</a:t>
            </a:r>
            <a:r>
              <a:rPr lang="en-US" sz="2800" dirty="0" smtClean="0"/>
              <a:t>).</a:t>
            </a:r>
            <a:endParaRPr lang="en-US" sz="2800" dirty="0"/>
          </a:p>
          <a:p>
            <a:pPr marL="914400" lvl="1" indent="-457200">
              <a:spcBef>
                <a:spcPct val="20000"/>
              </a:spcBef>
              <a:buSzPct val="100000"/>
              <a:buFont typeface="Wingdings" panose="05000000000000000000" pitchFamily="2" charset="2"/>
              <a:buChar char="ü"/>
            </a:pPr>
            <a:r>
              <a:rPr lang="en-US" sz="2800" dirty="0" err="1" smtClean="0"/>
              <a:t>Tjockare</a:t>
            </a:r>
            <a:r>
              <a:rPr lang="en-US" sz="2800" dirty="0" smtClean="0"/>
              <a:t> </a:t>
            </a:r>
            <a:r>
              <a:rPr lang="en-US" sz="2800" dirty="0" err="1" smtClean="0"/>
              <a:t>svansar</a:t>
            </a:r>
            <a:r>
              <a:rPr lang="en-US" sz="2800" dirty="0" smtClean="0"/>
              <a:t> </a:t>
            </a:r>
            <a:r>
              <a:rPr lang="en-US" sz="2800" dirty="0" err="1" smtClean="0"/>
              <a:t>än</a:t>
            </a:r>
            <a:r>
              <a:rPr lang="en-US" sz="2800" dirty="0" smtClean="0"/>
              <a:t> </a:t>
            </a:r>
            <a:r>
              <a:rPr lang="en-US" sz="2800" i="1" dirty="0" smtClean="0"/>
              <a:t>z</a:t>
            </a:r>
            <a:r>
              <a:rPr lang="en-US" sz="2800" dirty="0" smtClean="0"/>
              <a:t>-</a:t>
            </a:r>
            <a:r>
              <a:rPr lang="en-US" sz="2800" dirty="0" err="1" smtClean="0"/>
              <a:t>fördelningen</a:t>
            </a:r>
            <a:r>
              <a:rPr lang="en-US" sz="2800" dirty="0" smtClean="0"/>
              <a:t>.</a:t>
            </a:r>
            <a:endParaRPr lang="en-US" sz="2800" dirty="0"/>
          </a:p>
          <a:p>
            <a:pPr marL="914400" lvl="1" indent="-457200">
              <a:spcBef>
                <a:spcPct val="20000"/>
              </a:spcBef>
              <a:buSzPct val="100000"/>
              <a:buFont typeface="Wingdings" panose="05000000000000000000" pitchFamily="2" charset="2"/>
              <a:buChar char="ü"/>
            </a:pPr>
            <a:r>
              <a:rPr lang="en-US" sz="2800" dirty="0" err="1" smtClean="0"/>
              <a:t>Utgör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familj</a:t>
            </a:r>
            <a:r>
              <a:rPr lang="en-US" sz="2800" dirty="0" smtClean="0"/>
              <a:t> </a:t>
            </a:r>
            <a:r>
              <a:rPr lang="en-US" sz="2800" dirty="0" err="1" smtClean="0"/>
              <a:t>av</a:t>
            </a:r>
            <a:r>
              <a:rPr lang="en-US" sz="2800" dirty="0" smtClean="0"/>
              <a:t> </a:t>
            </a:r>
            <a:r>
              <a:rPr lang="en-US" sz="2800" dirty="0" err="1" smtClean="0"/>
              <a:t>fördelningar</a:t>
            </a:r>
            <a:r>
              <a:rPr lang="en-US" sz="2800" dirty="0" smtClean="0"/>
              <a:t> </a:t>
            </a:r>
            <a:r>
              <a:rPr lang="en-US" sz="2800" dirty="0" err="1" smtClean="0"/>
              <a:t>där</a:t>
            </a:r>
            <a:r>
              <a:rPr lang="en-US" sz="2800" dirty="0" smtClean="0"/>
              <a:t> </a:t>
            </a:r>
            <a:r>
              <a:rPr lang="en-US" sz="2800" dirty="0" err="1" smtClean="0"/>
              <a:t>formen</a:t>
            </a:r>
            <a:r>
              <a:rPr lang="en-US" sz="2800" dirty="0" smtClean="0"/>
              <a:t> </a:t>
            </a:r>
            <a:r>
              <a:rPr lang="en-US" sz="2800" dirty="0" err="1" smtClean="0"/>
              <a:t>för</a:t>
            </a:r>
            <a:r>
              <a:rPr lang="en-US" sz="2800" dirty="0" smtClean="0"/>
              <a:t> </a:t>
            </a:r>
            <a:r>
              <a:rPr lang="en-US" sz="2800" dirty="0" err="1" smtClean="0"/>
              <a:t>varje</a:t>
            </a:r>
            <a:r>
              <a:rPr lang="en-US" sz="2800" dirty="0" smtClean="0"/>
              <a:t> </a:t>
            </a:r>
            <a:r>
              <a:rPr lang="en-US" sz="2800" dirty="0" err="1" smtClean="0"/>
              <a:t>fördelning</a:t>
            </a:r>
            <a:r>
              <a:rPr lang="en-US" sz="2800" dirty="0" smtClean="0"/>
              <a:t> </a:t>
            </a:r>
            <a:r>
              <a:rPr lang="en-US" sz="2800" dirty="0" err="1" smtClean="0"/>
              <a:t>beror</a:t>
            </a:r>
            <a:r>
              <a:rPr lang="en-US" sz="2800" dirty="0" smtClean="0"/>
              <a:t> </a:t>
            </a:r>
            <a:r>
              <a:rPr lang="en-US" sz="2800" dirty="0" err="1" smtClean="0"/>
              <a:t>på</a:t>
            </a:r>
            <a:r>
              <a:rPr lang="en-US" sz="2800" dirty="0" smtClean="0"/>
              <a:t> </a:t>
            </a:r>
            <a:r>
              <a:rPr lang="en-US" sz="2800" i="1" dirty="0"/>
              <a:t>df</a:t>
            </a:r>
            <a:r>
              <a:rPr lang="en-US" sz="2800" dirty="0"/>
              <a:t>. </a:t>
            </a:r>
            <a:r>
              <a:rPr lang="en-US" sz="2800" dirty="0" err="1" smtClean="0"/>
              <a:t>Då</a:t>
            </a:r>
            <a:r>
              <a:rPr lang="en-US" sz="2800" dirty="0" smtClean="0"/>
              <a:t> </a:t>
            </a:r>
            <a:r>
              <a:rPr lang="en-US" sz="2800" i="1" dirty="0" err="1"/>
              <a:t>df</a:t>
            </a:r>
            <a:r>
              <a:rPr lang="en-US" sz="2800" dirty="0"/>
              <a:t> </a:t>
            </a:r>
            <a:r>
              <a:rPr lang="en-US" sz="2800" dirty="0" err="1" smtClean="0"/>
              <a:t>ökar</a:t>
            </a:r>
            <a:r>
              <a:rPr lang="en-US" sz="2800" dirty="0" smtClean="0"/>
              <a:t>, </a:t>
            </a:r>
            <a:r>
              <a:rPr lang="en-US" sz="2800" dirty="0" err="1" smtClean="0"/>
              <a:t>börjar</a:t>
            </a:r>
            <a:r>
              <a:rPr lang="en-US" sz="2800" dirty="0" smtClean="0"/>
              <a:t> </a:t>
            </a:r>
            <a:r>
              <a:rPr lang="en-US" sz="2800" i="1" dirty="0" err="1" smtClean="0"/>
              <a:t>t</a:t>
            </a:r>
            <a:r>
              <a:rPr lang="en-US" sz="2800" i="1" baseline="-25000" dirty="0" err="1" smtClean="0"/>
              <a:t>df</a:t>
            </a:r>
            <a:r>
              <a:rPr lang="en-US" sz="2800" dirty="0" err="1" smtClean="0"/>
              <a:t>-fördelningen</a:t>
            </a:r>
            <a:r>
              <a:rPr lang="en-US" sz="2800" dirty="0" smtClean="0"/>
              <a:t> </a:t>
            </a:r>
            <a:r>
              <a:rPr lang="en-US" sz="2800" dirty="0" err="1" smtClean="0"/>
              <a:t>likna</a:t>
            </a:r>
            <a:r>
              <a:rPr lang="en-US" sz="2800" dirty="0" smtClean="0"/>
              <a:t> </a:t>
            </a:r>
            <a:r>
              <a:rPr lang="en-US" sz="2800" i="1" dirty="0" smtClean="0"/>
              <a:t>z</a:t>
            </a:r>
            <a:r>
              <a:rPr lang="en-US" sz="2800" dirty="0" smtClean="0"/>
              <a:t>-</a:t>
            </a:r>
            <a:r>
              <a:rPr lang="en-US" sz="2800" dirty="0" err="1" smtClean="0"/>
              <a:t>fördelningen</a:t>
            </a:r>
            <a:r>
              <a:rPr lang="en-US" sz="2800" dirty="0"/>
              <a:t> </a:t>
            </a:r>
            <a:r>
              <a:rPr lang="en-US" sz="2800" dirty="0" err="1" smtClean="0"/>
              <a:t>och</a:t>
            </a:r>
            <a:r>
              <a:rPr lang="en-US" sz="2800" dirty="0" smtClean="0"/>
              <a:t> </a:t>
            </a:r>
            <a:r>
              <a:rPr lang="en-US" sz="2800" dirty="0" err="1" smtClean="0"/>
              <a:t>blir</a:t>
            </a:r>
            <a:r>
              <a:rPr lang="en-US" sz="2800" dirty="0" smtClean="0"/>
              <a:t> </a:t>
            </a:r>
            <a:r>
              <a:rPr lang="en-US" sz="2800" dirty="0" err="1" smtClean="0"/>
              <a:t>identisk</a:t>
            </a:r>
            <a:r>
              <a:rPr lang="en-US" sz="2800" dirty="0" smtClean="0"/>
              <a:t> med </a:t>
            </a:r>
            <a:r>
              <a:rPr lang="en-US" sz="2800" i="1" dirty="0" smtClean="0"/>
              <a:t>z-</a:t>
            </a:r>
            <a:r>
              <a:rPr lang="en-US" sz="2800" dirty="0" err="1" smtClean="0"/>
              <a:t>fördelningen</a:t>
            </a:r>
            <a:r>
              <a:rPr lang="en-US" sz="2800" dirty="0" smtClean="0"/>
              <a:t> </a:t>
            </a:r>
            <a:r>
              <a:rPr lang="en-US" sz="2800" dirty="0" err="1" smtClean="0"/>
              <a:t>när</a:t>
            </a:r>
            <a:r>
              <a:rPr lang="en-US" sz="2800" dirty="0" smtClean="0"/>
              <a:t> </a:t>
            </a:r>
            <a:r>
              <a:rPr lang="en-US" sz="2800" i="1" dirty="0" err="1"/>
              <a:t>df</a:t>
            </a:r>
            <a:r>
              <a:rPr lang="en-US" sz="2800" dirty="0"/>
              <a:t> </a:t>
            </a:r>
            <a:r>
              <a:rPr lang="en-US" sz="2800" dirty="0" err="1" smtClean="0"/>
              <a:t>närmar</a:t>
            </a:r>
            <a:r>
              <a:rPr lang="en-US" sz="2800" dirty="0" smtClean="0"/>
              <a:t> sig </a:t>
            </a:r>
            <a:r>
              <a:rPr lang="en-US" sz="2800" dirty="0" err="1" smtClean="0"/>
              <a:t>oändligheten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8.4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10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6.3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okänt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Content Placeholder 2"/>
          <p:cNvSpPr txBox="1">
            <a:spLocks/>
          </p:cNvSpPr>
          <p:nvPr/>
        </p:nvSpPr>
        <p:spPr bwMode="auto">
          <a:xfrm>
            <a:off x="381000" y="1371600"/>
            <a:ext cx="8763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dirty="0" smtClean="0"/>
              <a:t>  </a:t>
            </a:r>
            <a:r>
              <a:rPr lang="en-US" sz="3200" i="1" dirty="0" err="1" smtClean="0"/>
              <a:t>t</a:t>
            </a:r>
            <a:r>
              <a:rPr lang="en-US" sz="3200" i="1" baseline="-25000" dirty="0" err="1" smtClean="0"/>
              <a:t>df</a:t>
            </a:r>
            <a:r>
              <a:rPr lang="en-US" sz="3200" dirty="0"/>
              <a:t> </a:t>
            </a:r>
            <a:r>
              <a:rPr lang="en-US" sz="3200" dirty="0" smtClean="0"/>
              <a:t>-</a:t>
            </a:r>
            <a:r>
              <a:rPr lang="en-US" sz="3200" dirty="0" err="1" smtClean="0"/>
              <a:t>fördelningar</a:t>
            </a:r>
            <a:r>
              <a:rPr lang="en-US" sz="3200" dirty="0" smtClean="0"/>
              <a:t> </a:t>
            </a:r>
            <a:r>
              <a:rPr lang="en-US" sz="3200" dirty="0" err="1" smtClean="0"/>
              <a:t>olika</a:t>
            </a:r>
            <a:r>
              <a:rPr lang="en-US" sz="3200" dirty="0" smtClean="0"/>
              <a:t> </a:t>
            </a:r>
            <a:r>
              <a:rPr lang="en-US" sz="3200" dirty="0" err="1" smtClean="0"/>
              <a:t>frihetsgrader</a:t>
            </a:r>
            <a:endParaRPr lang="en-US" sz="3200" dirty="0"/>
          </a:p>
        </p:txBody>
      </p:sp>
      <p:pic>
        <p:nvPicPr>
          <p:cNvPr id="199684" name="Picture 2"/>
          <p:cNvPicPr>
            <a:picLocks noChangeAspect="1" noChangeArrowheads="1"/>
          </p:cNvPicPr>
          <p:nvPr/>
        </p:nvPicPr>
        <p:blipFill>
          <a:blip r:embed="rId3"/>
          <a:srcRect l="43889" t="48889" r="32222" b="23555"/>
          <a:stretch>
            <a:fillRect/>
          </a:stretch>
        </p:blipFill>
        <p:spPr bwMode="auto">
          <a:xfrm>
            <a:off x="2209800" y="2393950"/>
            <a:ext cx="5029200" cy="36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4850" y="604355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8.4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6.3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okänt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3063" y="2133600"/>
            <a:ext cx="8770937" cy="4086100"/>
          </a:xfrm>
        </p:spPr>
        <p:txBody>
          <a:bodyPr>
            <a:normAutofit lnSpcReduction="10000"/>
          </a:bodyPr>
          <a:lstStyle/>
          <a:p>
            <a:pPr marL="457200" lvl="1" indent="-457200" eaLnBrk="1" hangingPunct="1">
              <a:lnSpc>
                <a:spcPct val="120000"/>
              </a:lnSpc>
              <a:buSzPct val="100000"/>
              <a:defRPr/>
            </a:pPr>
            <a:r>
              <a:rPr lang="en-US" sz="3200" b="1" dirty="0" err="1"/>
              <a:t>K</a:t>
            </a:r>
            <a:r>
              <a:rPr lang="en-US" sz="3200" b="1" dirty="0" err="1" smtClean="0"/>
              <a:t>onstruera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ett</a:t>
            </a:r>
            <a:r>
              <a:rPr lang="en-US" sz="3200" b="1" dirty="0" smtClean="0"/>
              <a:t> KI </a:t>
            </a:r>
            <a:r>
              <a:rPr lang="en-US" sz="3200" b="1" dirty="0" err="1" smtClean="0"/>
              <a:t>för</a:t>
            </a:r>
            <a:r>
              <a:rPr lang="en-US" sz="3200" b="1" dirty="0" smtClean="0"/>
              <a:t> </a:t>
            </a:r>
            <a:r>
              <a:rPr lang="en-US" sz="3200" b="1" i="1" dirty="0">
                <a:latin typeface="Symbol" pitchFamily="18" charset="2"/>
              </a:rPr>
              <a:t>m</a:t>
            </a:r>
            <a:r>
              <a:rPr lang="en-US" sz="3200" b="1" dirty="0"/>
              <a:t> </a:t>
            </a:r>
            <a:r>
              <a:rPr lang="en-US" sz="3200" b="1" dirty="0" err="1" smtClean="0"/>
              <a:t>när</a:t>
            </a:r>
            <a:r>
              <a:rPr lang="en-US" sz="3200" b="1" dirty="0" smtClean="0"/>
              <a:t> </a:t>
            </a:r>
            <a:r>
              <a:rPr lang="en-US" sz="3200" b="1" i="1" dirty="0">
                <a:latin typeface="Symbol" pitchFamily="18" charset="2"/>
              </a:rPr>
              <a:t>s</a:t>
            </a:r>
            <a:r>
              <a:rPr lang="en-US" sz="3200" b="1" dirty="0"/>
              <a:t> </a:t>
            </a:r>
            <a:r>
              <a:rPr lang="en-US" sz="3200" b="1" dirty="0" err="1" smtClean="0"/>
              <a:t>är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okänt</a:t>
            </a:r>
            <a:endParaRPr lang="en-US" sz="3200" b="1" dirty="0"/>
          </a:p>
          <a:p>
            <a:pPr marL="796925" lvl="1" indent="-339725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sz="2800" dirty="0" err="1" smtClean="0"/>
              <a:t>Ett</a:t>
            </a:r>
            <a:r>
              <a:rPr lang="en-US" sz="2800" dirty="0" smtClean="0"/>
              <a:t> </a:t>
            </a:r>
            <a:r>
              <a:rPr lang="en-US" sz="2800" dirty="0"/>
              <a:t>100(1 </a:t>
            </a:r>
            <a:r>
              <a:rPr lang="en-US" sz="2800" dirty="0">
                <a:sym typeface="Symbol"/>
              </a:rPr>
              <a:t>− </a:t>
            </a:r>
            <a:r>
              <a:rPr lang="el-GR" kern="0" dirty="0">
                <a:latin typeface="Times New Roman"/>
                <a:cs typeface="Times New Roman"/>
              </a:rPr>
              <a:t>α</a:t>
            </a:r>
            <a:r>
              <a:rPr lang="en-US" sz="2800" dirty="0"/>
              <a:t>)% </a:t>
            </a:r>
            <a:r>
              <a:rPr lang="en-US" sz="2800" dirty="0" err="1" smtClean="0"/>
              <a:t>konfidensintervall</a:t>
            </a:r>
            <a:r>
              <a:rPr lang="en-US" sz="2800" dirty="0" smtClean="0"/>
              <a:t> </a:t>
            </a:r>
            <a:r>
              <a:rPr lang="en-US" dirty="0" err="1" smtClean="0"/>
              <a:t>för</a:t>
            </a:r>
            <a:r>
              <a:rPr lang="en-US" sz="2800" dirty="0" smtClean="0"/>
              <a:t> </a:t>
            </a:r>
            <a:r>
              <a:rPr lang="en-US" sz="2800" i="1" dirty="0">
                <a:latin typeface="Symbol" pitchFamily="18" charset="2"/>
              </a:rPr>
              <a:t>m</a:t>
            </a:r>
            <a:r>
              <a:rPr lang="en-US" sz="2800" i="1" dirty="0"/>
              <a:t> </a:t>
            </a:r>
            <a:r>
              <a:rPr lang="en-US" sz="2800" dirty="0" err="1" smtClean="0"/>
              <a:t>när</a:t>
            </a:r>
            <a:r>
              <a:rPr lang="en-US" sz="2800" dirty="0" smtClean="0"/>
              <a:t> </a:t>
            </a:r>
            <a:r>
              <a:rPr lang="el-GR" sz="2800" i="1" dirty="0">
                <a:latin typeface="Calibri"/>
              </a:rPr>
              <a:t>σ</a:t>
            </a:r>
            <a:r>
              <a:rPr lang="en-US" sz="2800" i="1" dirty="0"/>
              <a:t> </a:t>
            </a:r>
            <a:r>
              <a:rPr lang="en-US" sz="2800" dirty="0" err="1" smtClean="0"/>
              <a:t>är</a:t>
            </a:r>
            <a:r>
              <a:rPr lang="en-US" sz="2800" dirty="0" smtClean="0"/>
              <a:t> </a:t>
            </a:r>
            <a:r>
              <a:rPr lang="en-US" sz="2800" dirty="0" err="1" smtClean="0"/>
              <a:t>okänd</a:t>
            </a:r>
            <a:r>
              <a:rPr lang="en-US" sz="2800" dirty="0" smtClean="0"/>
              <a:t>:</a:t>
            </a:r>
            <a:r>
              <a:rPr lang="en-US" dirty="0" smtClean="0">
                <a:ea typeface="Cambria Math" panose="02040503050406030204" pitchFamily="18" charset="0"/>
              </a:rPr>
              <a:t>    </a:t>
            </a:r>
            <a:endParaRPr lang="en-US" kern="0" dirty="0"/>
          </a:p>
          <a:p>
            <a:pPr marL="457200" lvl="1" indent="339725">
              <a:lnSpc>
                <a:spcPct val="120000"/>
              </a:lnSpc>
              <a:buNone/>
              <a:defRPr/>
            </a:pPr>
            <a:endParaRPr lang="en-US" kern="0" dirty="0"/>
          </a:p>
          <a:p>
            <a:pPr marL="457200" lvl="1" indent="339725">
              <a:lnSpc>
                <a:spcPct val="120000"/>
              </a:lnSpc>
              <a:buNone/>
              <a:defRPr/>
            </a:pPr>
            <a:r>
              <a:rPr lang="en-US" kern="0" dirty="0" err="1" smtClean="0"/>
              <a:t>där</a:t>
            </a:r>
            <a:r>
              <a:rPr lang="en-US" kern="0" dirty="0" smtClean="0"/>
              <a:t> </a:t>
            </a:r>
            <a:r>
              <a:rPr lang="en-US" i="1" kern="0" dirty="0"/>
              <a:t>s </a:t>
            </a:r>
            <a:r>
              <a:rPr lang="en-US" kern="0" dirty="0" err="1" smtClean="0"/>
              <a:t>är</a:t>
            </a:r>
            <a:r>
              <a:rPr lang="en-US" kern="0" dirty="0" smtClean="0"/>
              <a:t> </a:t>
            </a:r>
            <a:r>
              <a:rPr lang="en-US" kern="0" dirty="0" err="1" smtClean="0"/>
              <a:t>stickprovsstandardavvikelsen</a:t>
            </a:r>
            <a:r>
              <a:rPr lang="en-US" kern="0" dirty="0" smtClean="0"/>
              <a:t>.</a:t>
            </a:r>
            <a:endParaRPr lang="en-US" kern="0" dirty="0"/>
          </a:p>
          <a:p>
            <a:pPr marL="796925" lvl="1" indent="-339725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err="1" smtClean="0"/>
              <a:t>Formeln</a:t>
            </a:r>
            <a:r>
              <a:rPr lang="en-US" dirty="0" smtClean="0"/>
              <a:t> </a:t>
            </a:r>
            <a:r>
              <a:rPr lang="en-US" dirty="0" err="1" smtClean="0"/>
              <a:t>ska</a:t>
            </a:r>
            <a:r>
              <a:rPr lang="en-US" dirty="0" smtClean="0"/>
              <a:t> bara </a:t>
            </a:r>
            <a:r>
              <a:rPr lang="en-US" dirty="0" err="1" smtClean="0"/>
              <a:t>användas</a:t>
            </a:r>
            <a:r>
              <a:rPr lang="en-US" dirty="0" smtClean="0"/>
              <a:t> </a:t>
            </a:r>
            <a:r>
              <a:rPr lang="en-US" dirty="0" err="1" smtClean="0"/>
              <a:t>då</a:t>
            </a:r>
            <a:r>
              <a:rPr lang="en-US" dirty="0" smtClean="0"/>
              <a:t> </a:t>
            </a:r>
            <a:r>
              <a:rPr lang="en-US" dirty="0" err="1" smtClean="0"/>
              <a:t>stickprovet</a:t>
            </a:r>
            <a:r>
              <a:rPr lang="en-US" dirty="0" smtClean="0"/>
              <a:t> </a:t>
            </a:r>
            <a:r>
              <a:rPr lang="en-US" dirty="0" err="1" smtClean="0"/>
              <a:t>kommer</a:t>
            </a:r>
            <a:r>
              <a:rPr lang="en-US" dirty="0" smtClean="0"/>
              <a:t> </a:t>
            </a:r>
            <a:r>
              <a:rPr lang="en-US" dirty="0" err="1" smtClean="0"/>
              <a:t>från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normalfördelning</a:t>
            </a:r>
            <a:r>
              <a:rPr lang="en-US" dirty="0" smtClean="0"/>
              <a:t>. 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1875" y="1425714"/>
            <a:ext cx="9155875" cy="707886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.5 </a:t>
            </a:r>
            <a:r>
              <a:rPr lang="en-US" sz="2000" b="0" dirty="0" err="1" smtClean="0"/>
              <a:t>Beräkna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ett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konfidensintervall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för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populationsmedelvärde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när</a:t>
            </a:r>
            <a:r>
              <a:rPr lang="en-US" sz="2000" b="0" dirty="0" smtClean="0"/>
              <a:t>   </a:t>
            </a:r>
            <a:r>
              <a:rPr lang="en-US" sz="2000" b="0" dirty="0" err="1" smtClean="0"/>
              <a:t>populationsstandardavvikelsen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är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okänd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6.3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okänt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83652-C80C-404A-A791-1F343D4C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448050"/>
            <a:ext cx="1628775" cy="74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6862A-D451-4CDD-86C8-D551E8B8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05200"/>
            <a:ext cx="2876550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3063" y="1325562"/>
            <a:ext cx="8770937" cy="464054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err="1" smtClean="0"/>
              <a:t>Exempel</a:t>
            </a:r>
            <a:r>
              <a:rPr lang="en-US" sz="2400" dirty="0" smtClean="0"/>
              <a:t>: Vi </a:t>
            </a:r>
            <a:r>
              <a:rPr lang="en-US" sz="2400" dirty="0" err="1" smtClean="0"/>
              <a:t>vill</a:t>
            </a:r>
            <a:r>
              <a:rPr lang="en-US" sz="2400" dirty="0" smtClean="0"/>
              <a:t> </a:t>
            </a:r>
            <a:r>
              <a:rPr lang="en-US" sz="2400" dirty="0" err="1" smtClean="0"/>
              <a:t>skatta</a:t>
            </a:r>
            <a:r>
              <a:rPr lang="en-US" sz="2400" dirty="0" smtClean="0"/>
              <a:t> </a:t>
            </a:r>
            <a:r>
              <a:rPr lang="en-US" sz="2400" dirty="0" err="1" smtClean="0"/>
              <a:t>medelförbrukningen</a:t>
            </a:r>
            <a:r>
              <a:rPr lang="en-US" sz="2400" dirty="0" smtClean="0"/>
              <a:t> hos </a:t>
            </a:r>
            <a:r>
              <a:rPr lang="en-US" sz="2400" dirty="0" err="1" smtClean="0"/>
              <a:t>alla</a:t>
            </a:r>
            <a:r>
              <a:rPr lang="en-US" sz="2400" dirty="0" smtClean="0"/>
              <a:t> </a:t>
            </a:r>
            <a:r>
              <a:rPr lang="en-US" sz="2400" dirty="0" err="1" smtClean="0"/>
              <a:t>ultragröna</a:t>
            </a:r>
            <a:r>
              <a:rPr lang="en-US" sz="2400" dirty="0" smtClean="0"/>
              <a:t> </a:t>
            </a:r>
            <a:r>
              <a:rPr lang="en-US" sz="2400" dirty="0" err="1" smtClean="0"/>
              <a:t>bilar</a:t>
            </a:r>
            <a:r>
              <a:rPr lang="en-US" sz="2400" dirty="0" smtClean="0"/>
              <a:t> under </a:t>
            </a:r>
            <a:r>
              <a:rPr lang="en-US" sz="2400" dirty="0" err="1" smtClean="0"/>
              <a:t>antagande</a:t>
            </a:r>
            <a:r>
              <a:rPr lang="en-US" sz="2400" dirty="0" smtClean="0"/>
              <a:t> </a:t>
            </a:r>
            <a:r>
              <a:rPr lang="en-US" sz="2400" dirty="0" err="1" smtClean="0"/>
              <a:t>att</a:t>
            </a:r>
            <a:r>
              <a:rPr lang="en-US" sz="2400" dirty="0" smtClean="0"/>
              <a:t> </a:t>
            </a:r>
            <a:r>
              <a:rPr lang="en-US" sz="2400" dirty="0" err="1" smtClean="0"/>
              <a:t>förbrukningsdata</a:t>
            </a:r>
            <a:r>
              <a:rPr lang="en-US" sz="2400" dirty="0" smtClean="0"/>
              <a:t> </a:t>
            </a:r>
            <a:r>
              <a:rPr lang="en-US" sz="2400" dirty="0" err="1" smtClean="0"/>
              <a:t>är</a:t>
            </a:r>
            <a:r>
              <a:rPr lang="en-US" sz="2400" dirty="0" smtClean="0"/>
              <a:t> </a:t>
            </a:r>
            <a:r>
              <a:rPr lang="en-US" sz="2400" dirty="0" err="1" smtClean="0"/>
              <a:t>normalfördelade</a:t>
            </a:r>
            <a:r>
              <a:rPr lang="en-US" sz="2400" dirty="0" smtClean="0"/>
              <a:t>. Vi </a:t>
            </a:r>
            <a:r>
              <a:rPr lang="en-US" sz="2400" dirty="0" err="1" smtClean="0"/>
              <a:t>konstruerar</a:t>
            </a:r>
            <a:r>
              <a:rPr lang="en-US" sz="2400" dirty="0" smtClean="0"/>
              <a:t> </a:t>
            </a:r>
            <a:r>
              <a:rPr lang="en-US" sz="2400" dirty="0" err="1" smtClean="0"/>
              <a:t>ett</a:t>
            </a:r>
            <a:r>
              <a:rPr lang="en-US" sz="2400" dirty="0" smtClean="0"/>
              <a:t> </a:t>
            </a:r>
            <a:r>
              <a:rPr lang="en-US" sz="2400" dirty="0"/>
              <a:t>90% </a:t>
            </a:r>
            <a:r>
              <a:rPr lang="en-US" sz="2400" dirty="0" err="1" smtClean="0"/>
              <a:t>konfidensintervall</a:t>
            </a:r>
            <a:endParaRPr lang="en-US" sz="2400" dirty="0"/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2400" dirty="0" err="1" smtClean="0"/>
              <a:t>Då</a:t>
            </a:r>
            <a:r>
              <a:rPr lang="en-US" sz="2400" dirty="0" smtClean="0"/>
              <a:t> </a:t>
            </a:r>
            <a:r>
              <a:rPr lang="en-US" sz="2400" dirty="0" err="1" smtClean="0"/>
              <a:t>populationsstandardavvikelse</a:t>
            </a:r>
            <a:r>
              <a:rPr lang="en-US" sz="2400" dirty="0" smtClean="0"/>
              <a:t> </a:t>
            </a:r>
            <a:r>
              <a:rPr lang="en-US" sz="2400" dirty="0" err="1" smtClean="0"/>
              <a:t>är</a:t>
            </a:r>
            <a:r>
              <a:rPr lang="en-US" sz="2400" dirty="0" smtClean="0"/>
              <a:t> </a:t>
            </a:r>
            <a:r>
              <a:rPr lang="en-US" sz="2400" dirty="0" err="1" smtClean="0"/>
              <a:t>okänd</a:t>
            </a:r>
            <a:r>
              <a:rPr lang="en-US" sz="2400" dirty="0" smtClean="0"/>
              <a:t>, </a:t>
            </a:r>
            <a:r>
              <a:rPr lang="en-US" sz="2400" dirty="0" err="1" smtClean="0"/>
              <a:t>beräkna</a:t>
            </a:r>
            <a:r>
              <a:rPr lang="en-US" sz="2400" dirty="0" err="1"/>
              <a:t>r</a:t>
            </a:r>
            <a:r>
              <a:rPr lang="en-US" sz="2400" dirty="0" smtClean="0"/>
              <a:t> vi </a:t>
            </a:r>
            <a:r>
              <a:rPr lang="en-US" sz="2400" dirty="0" err="1" smtClean="0"/>
              <a:t>stickprovsstandardavvikelsen</a:t>
            </a:r>
            <a:r>
              <a:rPr lang="en-US" sz="2400" dirty="0" smtClean="0"/>
              <a:t>, </a:t>
            </a:r>
            <a:r>
              <a:rPr lang="en-US" sz="2400" i="1" dirty="0"/>
              <a:t>s</a:t>
            </a:r>
            <a:r>
              <a:rPr lang="en-US" sz="2400" dirty="0"/>
              <a:t> = 10.70. 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2400" dirty="0" smtClean="0"/>
              <a:t>Vi </a:t>
            </a:r>
            <a:r>
              <a:rPr lang="en-US" sz="2400" dirty="0" err="1" smtClean="0"/>
              <a:t>får</a:t>
            </a:r>
            <a:r>
              <a:rPr lang="en-US" sz="2400" dirty="0" smtClean="0"/>
              <a:t> </a:t>
            </a:r>
            <a:r>
              <a:rPr lang="en-US" sz="2400" dirty="0" err="1" smtClean="0"/>
              <a:t>vårt</a:t>
            </a:r>
            <a:r>
              <a:rPr lang="en-US" sz="2400" dirty="0" smtClean="0"/>
              <a:t> </a:t>
            </a:r>
            <a:r>
              <a:rPr lang="en-US" sz="2400" dirty="0"/>
              <a:t>90% </a:t>
            </a:r>
            <a:r>
              <a:rPr lang="en-US" sz="2400" dirty="0" err="1" smtClean="0"/>
              <a:t>konfidensintervall</a:t>
            </a:r>
            <a:r>
              <a:rPr lang="en-US" sz="2400" dirty="0"/>
              <a:t> </a:t>
            </a:r>
            <a:r>
              <a:rPr lang="en-US" sz="2400" dirty="0" err="1" smtClean="0"/>
              <a:t>enligt</a:t>
            </a:r>
            <a:endParaRPr lang="en-US" sz="2400" dirty="0"/>
          </a:p>
        </p:txBody>
      </p:sp>
      <p:graphicFrame>
        <p:nvGraphicFramePr>
          <p:cNvPr id="2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45904"/>
              </p:ext>
            </p:extLst>
          </p:nvPr>
        </p:nvGraphicFramePr>
        <p:xfrm>
          <a:off x="1447800" y="4038600"/>
          <a:ext cx="69961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6" name="Equation" r:id="rId4" imgW="3848100" imgH="304800" progId="Equation.DSMT4">
                  <p:embed/>
                </p:oleObj>
              </mc:Choice>
              <mc:Fallback>
                <p:oleObj name="Equation" r:id="rId4" imgW="3848100" imgH="30480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038600"/>
                        <a:ext cx="6996113" cy="554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8.5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6.3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okänt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758530" y="4525357"/>
            <a:ext cx="1" cy="275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063" y="1828800"/>
                <a:ext cx="8770937" cy="4191000"/>
              </a:xfrm>
            </p:spPr>
            <p:txBody>
              <a:bodyPr>
                <a:normAutofit/>
              </a:bodyPr>
              <a:lstStyle/>
              <a:p>
                <a:pPr eaLnBrk="1" hangingPunct="1">
                  <a:defRPr/>
                </a:pPr>
                <a:r>
                  <a:rPr lang="en-US" sz="3200" dirty="0" smtClean="0"/>
                  <a:t>Låt</a:t>
                </a:r>
                <a:r>
                  <a:rPr lang="en-US" dirty="0"/>
                  <a:t> </a:t>
                </a:r>
                <a:r>
                  <a:rPr lang="en-US" sz="3200" dirty="0" err="1" smtClean="0"/>
                  <a:t>parametern</a:t>
                </a:r>
                <a:r>
                  <a:rPr lang="en-US" sz="3200" dirty="0" smtClean="0"/>
                  <a:t> </a:t>
                </a:r>
                <a:r>
                  <a:rPr lang="en-US" sz="3200" i="1" dirty="0"/>
                  <a:t>p </a:t>
                </a:r>
                <a:r>
                  <a:rPr lang="en-US" dirty="0" err="1" smtClean="0"/>
                  <a:t>vara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andelen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lyckade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försök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i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en</a:t>
                </a:r>
                <a:r>
                  <a:rPr lang="en-US" sz="3200" dirty="0" smtClean="0"/>
                  <a:t> population.</a:t>
                </a:r>
                <a:endParaRPr lang="en-US" sz="3200" dirty="0"/>
              </a:p>
              <a:p>
                <a:pPr eaLnBrk="1" hangingPunct="1">
                  <a:defRPr/>
                </a:pPr>
                <a:r>
                  <a:rPr lang="en-US" dirty="0" err="1" smtClean="0"/>
                  <a:t>S</a:t>
                </a:r>
                <a:r>
                  <a:rPr lang="en-US" sz="3200" dirty="0" err="1" smtClean="0"/>
                  <a:t>tickprov</a:t>
                </a:r>
                <a:r>
                  <a:rPr lang="en-US" dirty="0" err="1" smtClean="0"/>
                  <a:t>s</a:t>
                </a:r>
                <a:r>
                  <a:rPr lang="en-US" sz="3200" dirty="0" err="1" smtClean="0"/>
                  <a:t>proportionen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en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punktskattning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i="1" dirty="0" smtClean="0"/>
                  <a:t>p</a:t>
                </a:r>
                <a:r>
                  <a:rPr lang="en-US" sz="3200" dirty="0"/>
                  <a:t>.  </a:t>
                </a:r>
              </a:p>
              <a:p>
                <a:pPr>
                  <a:defRPr/>
                </a:pPr>
                <a:r>
                  <a:rPr lang="en-US" dirty="0" err="1" smtClean="0"/>
                  <a:t>Enligt</a:t>
                </a:r>
                <a:r>
                  <a:rPr lang="en-US" sz="3200" dirty="0" smtClean="0"/>
                  <a:t> CGS </a:t>
                </a:r>
                <a:r>
                  <a:rPr lang="en-US" sz="3200" dirty="0" err="1" smtClean="0"/>
                  <a:t>kan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err="1" smtClean="0"/>
                  <a:t>approximeras</a:t>
                </a:r>
                <a:r>
                  <a:rPr lang="en-US" sz="3200" dirty="0" smtClean="0"/>
                  <a:t> </a:t>
                </a:r>
                <a:r>
                  <a:rPr lang="en-US" sz="3200" dirty="0" smtClean="0"/>
                  <a:t>med </a:t>
                </a:r>
                <a:r>
                  <a:rPr lang="en-US" sz="3200" dirty="0" err="1" smtClean="0"/>
                  <a:t>normalfördelning</a:t>
                </a:r>
                <a:r>
                  <a:rPr lang="en-US" sz="3200" dirty="0" smtClean="0"/>
                  <a:t> om </a:t>
                </a:r>
                <a:r>
                  <a:rPr lang="en-US" sz="3200" dirty="0" err="1" smtClean="0"/>
                  <a:t>stickprovet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stort</a:t>
                </a:r>
                <a:r>
                  <a:rPr lang="en-US" sz="3200" dirty="0" smtClean="0"/>
                  <a:t> </a:t>
                </a:r>
              </a:p>
              <a:p>
                <a:pPr marL="0" indent="0">
                  <a:buNone/>
                  <a:defRPr/>
                </a:pPr>
                <a:r>
                  <a:rPr lang="en-US" dirty="0"/>
                  <a:t> </a:t>
                </a:r>
                <a:r>
                  <a:rPr lang="en-US" dirty="0" smtClean="0"/>
                  <a:t>                 </a:t>
                </a:r>
                <a:r>
                  <a:rPr lang="en-US" sz="3200" dirty="0" smtClean="0"/>
                  <a:t>(</a:t>
                </a:r>
                <a:r>
                  <a:rPr lang="en-US" sz="3200" i="1" dirty="0" smtClean="0"/>
                  <a:t>np </a:t>
                </a:r>
                <a:r>
                  <a:rPr lang="en-US" sz="3200" u="sng" dirty="0"/>
                  <a:t>&gt;</a:t>
                </a:r>
                <a:r>
                  <a:rPr lang="en-US" sz="3200" dirty="0"/>
                  <a:t> 5 and </a:t>
                </a:r>
                <a:r>
                  <a:rPr lang="en-US" sz="3200" i="1" dirty="0"/>
                  <a:t>n</a:t>
                </a:r>
                <a:r>
                  <a:rPr lang="en-US" sz="3200" dirty="0"/>
                  <a:t>(1 </a:t>
                </a:r>
                <a:r>
                  <a:rPr lang="en-US" sz="3200" kern="1200" dirty="0">
                    <a:sym typeface="Symbol"/>
                  </a:rPr>
                  <a:t>−</a:t>
                </a:r>
                <a:r>
                  <a:rPr lang="en-US" sz="3200" dirty="0"/>
                  <a:t> </a:t>
                </a:r>
                <a:r>
                  <a:rPr lang="en-US" sz="3200" i="1" dirty="0"/>
                  <a:t>p</a:t>
                </a:r>
                <a:r>
                  <a:rPr lang="en-US" sz="3200" dirty="0"/>
                  <a:t>) </a:t>
                </a:r>
                <a:r>
                  <a:rPr lang="en-US" sz="3200" u="sng" dirty="0"/>
                  <a:t>&gt;</a:t>
                </a:r>
                <a:r>
                  <a:rPr lang="en-US" sz="3200" dirty="0"/>
                  <a:t> 5).</a:t>
                </a:r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63" y="1828800"/>
                <a:ext cx="8770937" cy="4191000"/>
              </a:xfrm>
              <a:blipFill>
                <a:blip r:embed="rId3"/>
                <a:stretch>
                  <a:fillRect l="-1598" t="-189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1875" y="1428690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.6 </a:t>
            </a:r>
            <a:r>
              <a:rPr lang="en-US" sz="2000" b="0" dirty="0" err="1" smtClean="0"/>
              <a:t>Beräkna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ett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konfidensintervall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för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en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populationsproportion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10" name="Rectangle 9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6.4 </a:t>
            </a:r>
            <a:r>
              <a:rPr lang="en-US" dirty="0" err="1"/>
              <a:t>K</a:t>
            </a:r>
            <a:r>
              <a:rPr lang="en-US" dirty="0" err="1" smtClean="0"/>
              <a:t>onfidensintervall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</a:t>
            </a:r>
            <a:r>
              <a:rPr lang="en-US" dirty="0" err="1" smtClean="0"/>
              <a:t>populationsproportion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7967" name="Content Placeholder 2"/>
              <p:cNvSpPr txBox="1">
                <a:spLocks/>
              </p:cNvSpPr>
              <p:nvPr/>
            </p:nvSpPr>
            <p:spPr bwMode="auto">
              <a:xfrm>
                <a:off x="381000" y="1371600"/>
                <a:ext cx="8763000" cy="4800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3200" dirty="0" smtClean="0"/>
                  <a:t>Så </a:t>
                </a:r>
                <a:r>
                  <a:rPr lang="en-US" sz="3200" dirty="0" err="1" smtClean="0"/>
                  <a:t>ett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100(1 </a:t>
                </a:r>
                <a:r>
                  <a:rPr lang="en-US" sz="3200" dirty="0">
                    <a:sym typeface="Symbol" pitchFamily="18" charset="2"/>
                  </a:rPr>
                  <a:t>− </a:t>
                </a:r>
                <a:r>
                  <a:rPr lang="el-GR" sz="3200" i="1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3200" dirty="0"/>
                  <a:t>)%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  </a:t>
                </a:r>
                <a:r>
                  <a:rPr lang="en-US" sz="3200" dirty="0" err="1" smtClean="0"/>
                  <a:t>populationsproportionen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ges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av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/>
                  <a:t>                      </a:t>
                </a:r>
                <a:r>
                  <a:rPr lang="en-US" sz="3200" dirty="0" err="1" smtClean="0"/>
                  <a:t>eller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 err="1" smtClean="0"/>
                  <a:t>där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en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punktskattning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  </a:t>
                </a:r>
                <a:r>
                  <a:rPr lang="en-US" sz="3200" dirty="0" err="1" smtClean="0"/>
                  <a:t>populationsproportionen</a:t>
                </a:r>
                <a:r>
                  <a:rPr lang="en-US" sz="3200" dirty="0" smtClean="0"/>
                  <a:t> </a:t>
                </a:r>
                <a:r>
                  <a:rPr lang="en-US" sz="3200" i="1" dirty="0"/>
                  <a:t>p</a:t>
                </a:r>
                <a:r>
                  <a:rPr lang="en-US" sz="3200" dirty="0"/>
                  <a:t>.</a:t>
                </a:r>
              </a:p>
              <a:p>
                <a:pPr marL="457200" indent="-4572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3200" dirty="0" err="1" smtClean="0"/>
                  <a:t>Formeln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ska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endast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användas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då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approximativt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normalfördelad</a:t>
                </a:r>
                <a:r>
                  <a:rPr lang="en-US" sz="3200" dirty="0" smtClean="0"/>
                  <a:t>. </a:t>
                </a:r>
                <a:endParaRPr lang="en-US" sz="3200" dirty="0"/>
              </a:p>
            </p:txBody>
          </p:sp>
        </mc:Choice>
        <mc:Fallback>
          <p:sp>
            <p:nvSpPr>
              <p:cNvPr id="15796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371600"/>
                <a:ext cx="8763000" cy="4800600"/>
              </a:xfrm>
              <a:prstGeom prst="rect">
                <a:avLst/>
              </a:prstGeom>
              <a:blipFill>
                <a:blip r:embed="rId4"/>
                <a:stretch>
                  <a:fillRect l="-1601" t="-177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7965" name="Object 2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97128"/>
              </p:ext>
            </p:extLst>
          </p:nvPr>
        </p:nvGraphicFramePr>
        <p:xfrm>
          <a:off x="906463" y="2736850"/>
          <a:ext cx="24352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76" name="Equation" r:id="rId5" imgW="1244600" imgH="469900" progId="Equation.DSMT4">
                  <p:embed/>
                </p:oleObj>
              </mc:Choice>
              <mc:Fallback>
                <p:oleObj name="Equation" r:id="rId5" imgW="1244600" imgH="469900" progId="Equation.DSMT4">
                  <p:embed/>
                  <p:pic>
                    <p:nvPicPr>
                      <p:cNvPr id="0" name="Picture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2736850"/>
                        <a:ext cx="2435225" cy="920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966" name="Object 2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259891"/>
              </p:ext>
            </p:extLst>
          </p:nvPr>
        </p:nvGraphicFramePr>
        <p:xfrm>
          <a:off x="4267200" y="2679700"/>
          <a:ext cx="47434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77" name="Equation" r:id="rId7" imgW="2514600" imgH="558800" progId="Equation.DSMT4">
                  <p:embed/>
                </p:oleObj>
              </mc:Choice>
              <mc:Fallback>
                <p:oleObj name="Equation" r:id="rId7" imgW="2514600" imgH="558800" progId="Equation.DSMT4">
                  <p:embed/>
                  <p:pic>
                    <p:nvPicPr>
                      <p:cNvPr id="0" name="Picture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679700"/>
                        <a:ext cx="4743450" cy="1054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8.6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6.4 </a:t>
            </a:r>
            <a:r>
              <a:rPr lang="en-US" dirty="0" err="1"/>
              <a:t>K</a:t>
            </a:r>
            <a:r>
              <a:rPr lang="en-US" dirty="0" err="1" smtClean="0"/>
              <a:t>onfidensintervall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</a:t>
            </a:r>
            <a:r>
              <a:rPr lang="en-US" dirty="0" err="1" smtClean="0"/>
              <a:t>populationsproportion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063" y="1524000"/>
                <a:ext cx="8770937" cy="4349750"/>
              </a:xfrm>
            </p:spPr>
            <p:txBody>
              <a:bodyPr>
                <a:normAutofit lnSpcReduction="10000"/>
              </a:bodyPr>
              <a:lstStyle/>
              <a:p>
                <a:pPr eaLnBrk="1" hangingPunct="1">
                  <a:defRPr/>
                </a:pPr>
                <a:r>
                  <a:rPr lang="en-US" sz="2600" dirty="0" smtClean="0"/>
                  <a:t>Exempel: Vi </a:t>
                </a:r>
                <a:r>
                  <a:rPr lang="en-US" sz="2600" dirty="0" err="1" smtClean="0"/>
                  <a:t>vill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skatta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proportionen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ultragröna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bilar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som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körs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mer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än</a:t>
                </a:r>
                <a:r>
                  <a:rPr lang="en-US" sz="2600" dirty="0" smtClean="0"/>
                  <a:t> 100 </a:t>
                </a:r>
                <a:r>
                  <a:rPr lang="en-US" sz="2600" dirty="0"/>
                  <a:t>mpg. </a:t>
                </a:r>
                <a:r>
                  <a:rPr lang="en-US" sz="2600" dirty="0" smtClean="0"/>
                  <a:t>Vi </a:t>
                </a:r>
                <a:r>
                  <a:rPr lang="en-US" sz="2600" dirty="0" err="1" smtClean="0"/>
                  <a:t>använder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stickprovs</a:t>
                </a:r>
                <a:r>
                  <a:rPr lang="en-US" sz="2600" dirty="0" smtClean="0"/>
                  <a:t>-information </a:t>
                </a:r>
                <a:r>
                  <a:rPr lang="en-US" sz="2600" dirty="0" err="1" smtClean="0"/>
                  <a:t>för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att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konstruera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ett</a:t>
                </a:r>
                <a:r>
                  <a:rPr lang="en-US" sz="2600" dirty="0" smtClean="0"/>
                  <a:t> </a:t>
                </a:r>
                <a:r>
                  <a:rPr lang="en-US" sz="2600" dirty="0"/>
                  <a:t>90% </a:t>
                </a:r>
                <a:r>
                  <a:rPr lang="en-US" sz="2600" dirty="0" err="1" smtClean="0"/>
                  <a:t>konfidensintervall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för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populationsproportionen</a:t>
                </a:r>
                <a:r>
                  <a:rPr lang="en-US" sz="2600" dirty="0" smtClean="0"/>
                  <a:t>. </a:t>
                </a:r>
                <a:endParaRPr lang="en-US" sz="2600" dirty="0"/>
              </a:p>
              <a:p>
                <a:pPr marL="796925" lvl="1" indent="-457200" eaLnBrk="1" hangingPunct="1">
                  <a:buFont typeface="Wingdings" panose="05000000000000000000" pitchFamily="2" charset="2"/>
                  <a:buChar char="ü"/>
                  <a:defRPr/>
                </a:pPr>
                <a:r>
                  <a:rPr lang="en-US" sz="2600" dirty="0" err="1" smtClean="0"/>
                  <a:t>Stickprovsproportionen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är</a:t>
                </a:r>
                <a:r>
                  <a:rPr lang="en-US" sz="2600" dirty="0" smtClean="0"/>
                  <a:t> 0.28 </a:t>
                </a:r>
                <a:r>
                  <a:rPr lang="en-US" sz="2600" dirty="0"/>
                  <a:t>.</a:t>
                </a:r>
              </a:p>
              <a:p>
                <a:pPr marL="796925" lvl="1" indent="-457200">
                  <a:buFont typeface="Wingdings" panose="05000000000000000000" pitchFamily="2" charset="2"/>
                  <a:buChar char="ü"/>
                  <a:defRPr/>
                </a:pPr>
                <a:r>
                  <a:rPr lang="en-US" sz="2600" dirty="0" smtClean="0"/>
                  <a:t>Vi </a:t>
                </a:r>
                <a:r>
                  <a:rPr lang="en-US" sz="2600" dirty="0" err="1" smtClean="0"/>
                  <a:t>kan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normalapproximera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då</a:t>
                </a:r>
                <a:r>
                  <a:rPr lang="en-US" sz="2600" dirty="0" smtClean="0"/>
                  <a:t> </a:t>
                </a:r>
                <a:r>
                  <a:rPr lang="en-US" sz="2600" i="1" kern="1200" dirty="0"/>
                  <a:t>np </a:t>
                </a:r>
                <a:r>
                  <a:rPr lang="en-US" sz="2600" kern="1200" dirty="0"/>
                  <a:t>≥ 5 </a:t>
                </a:r>
                <a:r>
                  <a:rPr lang="en-US" sz="2600" kern="1200" dirty="0" smtClean="0"/>
                  <a:t>&amp; </a:t>
                </a:r>
                <a:r>
                  <a:rPr lang="en-US" sz="2600" i="1" kern="1200" dirty="0"/>
                  <a:t>n</a:t>
                </a:r>
                <a:r>
                  <a:rPr lang="en-US" sz="2600" kern="1200" dirty="0"/>
                  <a:t>(1 </a:t>
                </a:r>
                <a:r>
                  <a:rPr lang="en-US" sz="2600" kern="1200" dirty="0">
                    <a:sym typeface="Symbol"/>
                  </a:rPr>
                  <a:t>−</a:t>
                </a:r>
                <a:r>
                  <a:rPr lang="en-US" sz="2600" kern="1200" dirty="0"/>
                  <a:t> </a:t>
                </a:r>
                <a:r>
                  <a:rPr lang="en-US" sz="2600" i="1" kern="1200" dirty="0"/>
                  <a:t>p</a:t>
                </a:r>
                <a:r>
                  <a:rPr lang="en-US" sz="2600" kern="1200" dirty="0"/>
                  <a:t>) </a:t>
                </a:r>
                <a:r>
                  <a:rPr lang="en-US" sz="2600" dirty="0"/>
                  <a:t>≥ </a:t>
                </a:r>
                <a:r>
                  <a:rPr lang="en-US" sz="2600" kern="1200" dirty="0" smtClean="0"/>
                  <a:t>5</a:t>
                </a:r>
                <a:r>
                  <a:rPr lang="en-US" sz="2600" dirty="0" smtClean="0"/>
                  <a:t> om vi </a:t>
                </a:r>
                <a:r>
                  <a:rPr lang="en-US" sz="2600" dirty="0" err="1" smtClean="0"/>
                  <a:t>sätter</a:t>
                </a:r>
                <a:r>
                  <a:rPr lang="en-US" sz="2600" dirty="0" smtClean="0"/>
                  <a:t> </a:t>
                </a:r>
                <a:r>
                  <a:rPr lang="en-US" sz="2600" i="1" dirty="0" smtClean="0"/>
                  <a:t>p </a:t>
                </a:r>
                <a:r>
                  <a:rPr lang="en-US" sz="2600" dirty="0" smtClean="0"/>
                  <a:t>= </a:t>
                </a:r>
                <a:r>
                  <a:rPr lang="en-US" sz="2600" dirty="0"/>
                  <a:t>0.28</a:t>
                </a:r>
                <a:r>
                  <a:rPr lang="en-US" sz="2600" dirty="0" smtClean="0"/>
                  <a:t>.</a:t>
                </a:r>
              </a:p>
              <a:p>
                <a:pPr marL="339725" lvl="1" indent="0">
                  <a:buNone/>
                  <a:defRPr/>
                </a:pPr>
                <a:endParaRPr lang="en-US" sz="2600" dirty="0" smtClean="0"/>
              </a:p>
              <a:p>
                <a:pPr marL="339725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2200" b="0" i="1" kern="12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2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ad>
                        <m:radPr>
                          <m:degHide m:val="on"/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200" i="1" kern="12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sz="2200" b="0" i="1" kern="12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200" b="0" i="1" kern="120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sv-SE" sz="22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200" b="0" i="1" kern="120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sv-SE" sz="2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=0.28±1.645</m:t>
                      </m:r>
                      <m:rad>
                        <m:radPr>
                          <m:degHide m:val="on"/>
                          <m:ctrlPr>
                            <a:rPr lang="sv-SE" sz="2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0.28</m:t>
                              </m:r>
                              <m:d>
                                <m:dPr>
                                  <m:ctrlPr>
                                    <a:rPr lang="sv-SE" sz="2200" b="0" i="1" kern="12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200" b="0" i="1" kern="12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1−0.28</m:t>
                                  </m:r>
                                </m:e>
                              </m:d>
                            </m:num>
                            <m:den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</m:e>
                      </m:rad>
                      <m:r>
                        <a:rPr lang="sv-SE" sz="2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=0.28±0.15</m:t>
                      </m:r>
                    </m:oMath>
                  </m:oMathPara>
                </a14:m>
                <a:endParaRPr lang="en-US" sz="2200" kern="1200" dirty="0"/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63" y="1524000"/>
                <a:ext cx="8770937" cy="4349750"/>
              </a:xfrm>
              <a:blipFill>
                <a:blip r:embed="rId3"/>
                <a:stretch>
                  <a:fillRect l="-1042" t="-2241" r="-34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850" y="604355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8.6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6.4 </a:t>
            </a:r>
            <a:r>
              <a:rPr lang="en-US" dirty="0" err="1"/>
              <a:t>K</a:t>
            </a:r>
            <a:r>
              <a:rPr lang="en-US" dirty="0" err="1" smtClean="0"/>
              <a:t>onfidensintervall</a:t>
            </a:r>
            <a:r>
              <a:rPr lang="en-US" dirty="0" smtClean="0"/>
              <a:t>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</a:t>
            </a:r>
            <a:r>
              <a:rPr lang="en-US" dirty="0" err="1" smtClean="0"/>
              <a:t>populationsproportion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3063" y="2438400"/>
            <a:ext cx="8770937" cy="4191000"/>
          </a:xfrm>
        </p:spPr>
        <p:txBody>
          <a:bodyPr/>
          <a:lstStyle/>
          <a:p>
            <a:pPr marL="457200" lvl="1" indent="-457200" eaLnBrk="1" hangingPunct="1">
              <a:buSzPct val="100000"/>
            </a:pPr>
            <a:r>
              <a:rPr lang="en-US" sz="3200" b="1" dirty="0" err="1" smtClean="0"/>
              <a:t>Precisionen</a:t>
            </a:r>
            <a:r>
              <a:rPr lang="en-US" sz="3200" dirty="0" smtClean="0"/>
              <a:t> hos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intervallskattning</a:t>
            </a:r>
            <a:r>
              <a:rPr lang="en-US" sz="3200" dirty="0" smtClean="0"/>
              <a:t> </a:t>
            </a:r>
            <a:r>
              <a:rPr lang="en-US" sz="3200" dirty="0" err="1" smtClean="0"/>
              <a:t>ges</a:t>
            </a:r>
            <a:r>
              <a:rPr lang="en-US" sz="3200" dirty="0" smtClean="0"/>
              <a:t> </a:t>
            </a:r>
            <a:r>
              <a:rPr lang="en-US" sz="3200" dirty="0" err="1" smtClean="0"/>
              <a:t>av</a:t>
            </a:r>
            <a:r>
              <a:rPr lang="en-US" sz="3200" dirty="0" smtClean="0"/>
              <a:t> </a:t>
            </a:r>
            <a:r>
              <a:rPr lang="en-US" sz="3200" dirty="0" err="1" smtClean="0"/>
              <a:t>felmarginalen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lvl="1" indent="-457200" eaLnBrk="1" hangingPunct="1">
              <a:buSzPct val="100000"/>
            </a:pPr>
            <a:r>
              <a:rPr lang="en-US" sz="3200" dirty="0" err="1" smtClean="0"/>
              <a:t>Större</a:t>
            </a:r>
            <a:r>
              <a:rPr lang="en-US" sz="3200" dirty="0" smtClean="0"/>
              <a:t> </a:t>
            </a:r>
            <a:r>
              <a:rPr lang="en-US" sz="3200" i="1" dirty="0"/>
              <a:t>n</a:t>
            </a:r>
            <a:r>
              <a:rPr lang="en-US" sz="3200" dirty="0"/>
              <a:t> </a:t>
            </a:r>
            <a:r>
              <a:rPr lang="en-US" sz="3200" dirty="0" err="1" smtClean="0"/>
              <a:t>reducerar</a:t>
            </a:r>
            <a:r>
              <a:rPr lang="en-US" sz="3200" dirty="0" smtClean="0"/>
              <a:t> </a:t>
            </a:r>
            <a:r>
              <a:rPr lang="en-US" sz="3200" dirty="0" err="1" smtClean="0"/>
              <a:t>felmarginalen</a:t>
            </a:r>
            <a:r>
              <a:rPr lang="en-US" sz="3200" dirty="0" smtClean="0"/>
              <a:t> hos </a:t>
            </a:r>
            <a:r>
              <a:rPr lang="en-US" sz="3200" dirty="0" err="1" smtClean="0"/>
              <a:t>intervallskattningar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lvl="1" indent="-457200">
              <a:buSzPct val="100000"/>
            </a:pPr>
            <a:r>
              <a:rPr lang="en-US" sz="3200" dirty="0" smtClean="0"/>
              <a:t>Om </a:t>
            </a:r>
            <a:r>
              <a:rPr lang="en-US" sz="3200" dirty="0" err="1" smtClean="0"/>
              <a:t>populationen</a:t>
            </a:r>
            <a:r>
              <a:rPr lang="en-US" sz="3200" dirty="0" smtClean="0"/>
              <a:t> </a:t>
            </a:r>
            <a:r>
              <a:rPr lang="en-US" sz="3200" dirty="0" err="1" smtClean="0"/>
              <a:t>är</a:t>
            </a:r>
            <a:r>
              <a:rPr lang="en-US" sz="3200" dirty="0" smtClean="0"/>
              <a:t> </a:t>
            </a:r>
            <a:r>
              <a:rPr lang="en-US" sz="3200" dirty="0" err="1" smtClean="0"/>
              <a:t>ändlig</a:t>
            </a:r>
            <a:r>
              <a:rPr lang="en-US" sz="3200" dirty="0" smtClean="0"/>
              <a:t> </a:t>
            </a:r>
            <a:r>
              <a:rPr lang="en-US" sz="3200" dirty="0" err="1" smtClean="0"/>
              <a:t>och</a:t>
            </a:r>
            <a:r>
              <a:rPr lang="en-US" sz="3200" dirty="0" smtClean="0"/>
              <a:t> </a:t>
            </a:r>
            <a:r>
              <a:rPr lang="en-US" sz="3200" dirty="0" err="1" smtClean="0"/>
              <a:t>har</a:t>
            </a:r>
            <a:r>
              <a:rPr lang="en-US" sz="3200" dirty="0" smtClean="0"/>
              <a:t> </a:t>
            </a:r>
            <a:r>
              <a:rPr lang="en-US" sz="3200" dirty="0" err="1" smtClean="0"/>
              <a:t>storlek</a:t>
            </a:r>
            <a:r>
              <a:rPr lang="en-US" sz="3200" dirty="0" smtClean="0"/>
              <a:t> </a:t>
            </a:r>
            <a:r>
              <a:rPr lang="en-US" sz="3200" i="1" dirty="0" smtClean="0"/>
              <a:t>N </a:t>
            </a:r>
            <a:r>
              <a:rPr lang="en-US" sz="3200" dirty="0" err="1" smtClean="0"/>
              <a:t>och</a:t>
            </a:r>
            <a:r>
              <a:rPr lang="en-US" sz="3200" dirty="0" smtClean="0"/>
              <a:t> </a:t>
            </a:r>
            <a:r>
              <a:rPr lang="en-US" sz="3200" dirty="0" err="1" smtClean="0"/>
              <a:t>dessutom</a:t>
            </a:r>
            <a:r>
              <a:rPr lang="en-US" sz="3200" dirty="0" smtClean="0"/>
              <a:t> </a:t>
            </a:r>
            <a:r>
              <a:rPr lang="en-US" sz="3200" i="1" dirty="0" smtClean="0"/>
              <a:t>n </a:t>
            </a:r>
            <a:r>
              <a:rPr lang="en-US" sz="3200" dirty="0" err="1" smtClean="0"/>
              <a:t>utgör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ansenlig</a:t>
            </a:r>
            <a:r>
              <a:rPr lang="en-US" sz="3200" dirty="0" smtClean="0"/>
              <a:t> </a:t>
            </a:r>
            <a:r>
              <a:rPr lang="en-US" sz="3200" dirty="0" err="1" smtClean="0"/>
              <a:t>andel</a:t>
            </a:r>
            <a:r>
              <a:rPr lang="en-US" sz="3200" dirty="0" smtClean="0"/>
              <a:t> </a:t>
            </a:r>
            <a:r>
              <a:rPr lang="en-US" sz="3200" dirty="0" err="1" smtClean="0"/>
              <a:t>av</a:t>
            </a:r>
            <a:r>
              <a:rPr lang="en-US" sz="3200" dirty="0" smtClean="0"/>
              <a:t> </a:t>
            </a:r>
            <a:r>
              <a:rPr lang="en-US" sz="3200" i="1" dirty="0" smtClean="0"/>
              <a:t>N </a:t>
            </a:r>
            <a:r>
              <a:rPr lang="en-US" sz="3200" dirty="0" err="1" smtClean="0"/>
              <a:t>kan</a:t>
            </a:r>
            <a:r>
              <a:rPr lang="en-US" sz="3200" dirty="0" smtClean="0"/>
              <a:t> </a:t>
            </a:r>
            <a:r>
              <a:rPr lang="en-US" sz="3200" dirty="0" err="1" smtClean="0"/>
              <a:t>detta</a:t>
            </a:r>
            <a:r>
              <a:rPr lang="en-US" sz="3200" dirty="0" smtClean="0"/>
              <a:t> </a:t>
            </a:r>
            <a:r>
              <a:rPr lang="en-US" sz="3200" dirty="0" err="1" smtClean="0"/>
              <a:t>utnyttjas</a:t>
            </a:r>
            <a:r>
              <a:rPr lang="en-US" sz="3200" dirty="0" smtClean="0"/>
              <a:t> </a:t>
            </a:r>
            <a:r>
              <a:rPr lang="en-US" sz="3200" dirty="0" err="1" smtClean="0"/>
              <a:t>för</a:t>
            </a:r>
            <a:r>
              <a:rPr lang="en-US" sz="3200" dirty="0" smtClean="0"/>
              <a:t> </a:t>
            </a:r>
            <a:r>
              <a:rPr lang="en-US" sz="3200" dirty="0" err="1" smtClean="0"/>
              <a:t>att</a:t>
            </a:r>
            <a:r>
              <a:rPr lang="en-US" sz="3200" dirty="0" smtClean="0"/>
              <a:t> </a:t>
            </a:r>
            <a:r>
              <a:rPr lang="en-US" sz="3200" dirty="0" err="1" smtClean="0"/>
              <a:t>ge</a:t>
            </a:r>
            <a:r>
              <a:rPr lang="en-US" sz="3200" dirty="0" smtClean="0"/>
              <a:t> </a:t>
            </a:r>
            <a:r>
              <a:rPr lang="en-US" sz="3200" dirty="0" err="1" smtClean="0"/>
              <a:t>ännu</a:t>
            </a:r>
            <a:r>
              <a:rPr lang="en-US" sz="3200" dirty="0" smtClean="0"/>
              <a:t> </a:t>
            </a:r>
            <a:r>
              <a:rPr lang="en-US" sz="3200" dirty="0" err="1" smtClean="0"/>
              <a:t>bättre</a:t>
            </a:r>
            <a:r>
              <a:rPr lang="en-US" sz="3200" dirty="0" smtClean="0"/>
              <a:t> precision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1875" y="1600200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6.7 </a:t>
            </a:r>
            <a:r>
              <a:rPr lang="en-US" sz="2000" dirty="0" err="1" smtClean="0"/>
              <a:t>Justera</a:t>
            </a:r>
            <a:r>
              <a:rPr lang="en-US" sz="2000" dirty="0" smtClean="0"/>
              <a:t> KI till </a:t>
            </a:r>
            <a:r>
              <a:rPr lang="en-US" sz="2000" dirty="0" err="1" smtClean="0"/>
              <a:t>ändliga</a:t>
            </a:r>
            <a:r>
              <a:rPr lang="en-US" sz="2000" dirty="0" smtClean="0"/>
              <a:t> </a:t>
            </a:r>
            <a:r>
              <a:rPr lang="en-US" sz="2000" dirty="0" err="1" smtClean="0"/>
              <a:t>populationer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6" name="Rectangle 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6.5 KI </a:t>
            </a:r>
            <a:r>
              <a:rPr lang="en-US" dirty="0" err="1" smtClean="0"/>
              <a:t>för</a:t>
            </a:r>
            <a:r>
              <a:rPr lang="en-US" dirty="0" smtClean="0"/>
              <a:t> </a:t>
            </a:r>
            <a:r>
              <a:rPr lang="en-US" dirty="0" err="1" smtClean="0"/>
              <a:t>ändliga</a:t>
            </a:r>
            <a:r>
              <a:rPr lang="en-US" dirty="0" smtClean="0"/>
              <a:t> </a:t>
            </a:r>
            <a:r>
              <a:rPr lang="en-US" dirty="0" err="1" smtClean="0"/>
              <a:t>populationer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0040" y="1341438"/>
            <a:ext cx="8839200" cy="429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71600" indent="-1371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000" b="1" dirty="0" smtClean="0">
                <a:solidFill>
                  <a:srgbClr val="009C9E"/>
                </a:solidFill>
              </a:rPr>
              <a:t>LM 6.5</a:t>
            </a:r>
            <a:r>
              <a:rPr lang="en-US" sz="3000" dirty="0" smtClean="0">
                <a:solidFill>
                  <a:srgbClr val="B8B40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Beräkna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ett</a:t>
            </a:r>
            <a:r>
              <a:rPr lang="en-US" sz="3000" dirty="0" smtClean="0">
                <a:solidFill>
                  <a:srgbClr val="002060"/>
                </a:solidFill>
              </a:rPr>
              <a:t> KI </a:t>
            </a:r>
            <a:r>
              <a:rPr lang="en-US" sz="3000" dirty="0" err="1" smtClean="0">
                <a:solidFill>
                  <a:srgbClr val="002060"/>
                </a:solidFill>
              </a:rPr>
              <a:t>för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populationsmedelvärdet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när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populationsstandardavvikelsen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är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okänd</a:t>
            </a:r>
            <a:r>
              <a:rPr lang="en-US" sz="3000" dirty="0" smtClean="0">
                <a:solidFill>
                  <a:srgbClr val="002060"/>
                </a:solidFill>
              </a:rPr>
              <a:t>.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indent="-1371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000" b="1" dirty="0" smtClean="0">
                <a:solidFill>
                  <a:srgbClr val="009C9E"/>
                </a:solidFill>
              </a:rPr>
              <a:t>LM </a:t>
            </a:r>
            <a:r>
              <a:rPr lang="en-US" sz="3000" b="1" dirty="0">
                <a:solidFill>
                  <a:srgbClr val="009C9E"/>
                </a:solidFill>
              </a:rPr>
              <a:t>6</a:t>
            </a:r>
            <a:r>
              <a:rPr lang="en-US" sz="3000" b="1" dirty="0" smtClean="0">
                <a:solidFill>
                  <a:srgbClr val="009C9E"/>
                </a:solidFill>
              </a:rPr>
              <a:t>.6</a:t>
            </a:r>
            <a:r>
              <a:rPr lang="en-US" sz="3000" dirty="0" smtClean="0">
                <a:solidFill>
                  <a:schemeClr val="accent1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Beräkna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ett</a:t>
            </a:r>
            <a:r>
              <a:rPr lang="en-US" sz="3000" dirty="0" smtClean="0">
                <a:solidFill>
                  <a:srgbClr val="002060"/>
                </a:solidFill>
              </a:rPr>
              <a:t> KI </a:t>
            </a:r>
            <a:r>
              <a:rPr lang="en-US" sz="3000" dirty="0" err="1" smtClean="0">
                <a:solidFill>
                  <a:srgbClr val="002060"/>
                </a:solidFill>
              </a:rPr>
              <a:t>för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populationsproportion</a:t>
            </a:r>
            <a:r>
              <a:rPr lang="en-US" sz="3000" dirty="0" smtClean="0">
                <a:solidFill>
                  <a:srgbClr val="002060"/>
                </a:solidFill>
              </a:rPr>
              <a:t>.</a:t>
            </a:r>
          </a:p>
          <a:p>
            <a:pPr marL="1371600" indent="-1371600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sz="3000" b="1" dirty="0">
                <a:solidFill>
                  <a:srgbClr val="009C9E"/>
                </a:solidFill>
              </a:rPr>
              <a:t>LM </a:t>
            </a:r>
            <a:r>
              <a:rPr lang="en-US" sz="3000" b="1" dirty="0" smtClean="0">
                <a:solidFill>
                  <a:srgbClr val="009C9E"/>
                </a:solidFill>
              </a:rPr>
              <a:t>6.7</a:t>
            </a:r>
            <a:r>
              <a:rPr lang="en-US" sz="3000" dirty="0" smtClean="0">
                <a:solidFill>
                  <a:schemeClr val="accent1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Justera</a:t>
            </a:r>
            <a:r>
              <a:rPr lang="en-US" sz="3000" dirty="0" smtClean="0">
                <a:solidFill>
                  <a:srgbClr val="002060"/>
                </a:solidFill>
              </a:rPr>
              <a:t> till </a:t>
            </a:r>
            <a:r>
              <a:rPr lang="en-US" sz="3000" dirty="0">
                <a:solidFill>
                  <a:srgbClr val="002060"/>
                </a:solidFill>
              </a:rPr>
              <a:t>KI </a:t>
            </a:r>
            <a:r>
              <a:rPr lang="en-US" sz="3000" dirty="0" err="1">
                <a:solidFill>
                  <a:srgbClr val="002060"/>
                </a:solidFill>
              </a:rPr>
              <a:t>för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ändlig</a:t>
            </a:r>
            <a:r>
              <a:rPr lang="en-US" sz="3000" dirty="0" smtClean="0">
                <a:solidFill>
                  <a:srgbClr val="002060"/>
                </a:solidFill>
              </a:rPr>
              <a:t> population.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indent="-1371600">
              <a:spcBef>
                <a:spcPct val="20000"/>
              </a:spcBef>
              <a:buClr>
                <a:schemeClr val="accent1"/>
              </a:buClr>
              <a:buSzPct val="150000"/>
              <a:buFont typeface="Wingdings" pitchFamily="2" charset="2"/>
              <a:buNone/>
            </a:pPr>
            <a:r>
              <a:rPr lang="en-US" sz="3000" b="1" dirty="0" smtClean="0">
                <a:solidFill>
                  <a:srgbClr val="009C9E"/>
                </a:solidFill>
              </a:rPr>
              <a:t>LM 6.8</a:t>
            </a:r>
            <a:r>
              <a:rPr lang="en-US" sz="3000" dirty="0" smtClean="0">
                <a:solidFill>
                  <a:schemeClr val="accent1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Välj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stickprovstorlek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för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att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skatta</a:t>
            </a:r>
            <a:r>
              <a:rPr lang="en-US" sz="3000" dirty="0" smtClean="0">
                <a:solidFill>
                  <a:srgbClr val="002060"/>
                </a:solidFill>
              </a:rPr>
              <a:t>   </a:t>
            </a:r>
            <a:r>
              <a:rPr lang="en-US" sz="3000" dirty="0" err="1" smtClean="0">
                <a:solidFill>
                  <a:srgbClr val="002060"/>
                </a:solidFill>
              </a:rPr>
              <a:t>populationsmedelvärde</a:t>
            </a:r>
            <a:r>
              <a:rPr lang="en-US" sz="3000" dirty="0" smtClean="0">
                <a:solidFill>
                  <a:srgbClr val="002060"/>
                </a:solidFill>
              </a:rPr>
              <a:t> </a:t>
            </a:r>
            <a:r>
              <a:rPr lang="en-US" sz="3000" dirty="0" err="1" smtClean="0">
                <a:solidFill>
                  <a:srgbClr val="002060"/>
                </a:solidFill>
              </a:rPr>
              <a:t>och</a:t>
            </a:r>
            <a:r>
              <a:rPr lang="en-US" sz="3000" dirty="0" smtClean="0">
                <a:solidFill>
                  <a:srgbClr val="002060"/>
                </a:solidFill>
              </a:rPr>
              <a:t>   </a:t>
            </a:r>
            <a:r>
              <a:rPr lang="en-US" sz="3000" dirty="0" err="1" smtClean="0">
                <a:solidFill>
                  <a:srgbClr val="002060"/>
                </a:solidFill>
              </a:rPr>
              <a:t>populationsproportion</a:t>
            </a:r>
            <a:r>
              <a:rPr lang="en-US" sz="3000" dirty="0" smtClean="0">
                <a:solidFill>
                  <a:srgbClr val="002060"/>
                </a:solidFill>
              </a:rPr>
              <a:t>.</a:t>
            </a: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0040" y="228600"/>
            <a:ext cx="8503920" cy="1143000"/>
          </a:xfrm>
        </p:spPr>
        <p:txBody>
          <a:bodyPr>
            <a:noAutofit/>
          </a:bodyPr>
          <a:lstStyle/>
          <a:p>
            <a:r>
              <a:rPr lang="en-US" dirty="0" err="1"/>
              <a:t>Kap</a:t>
            </a:r>
            <a:r>
              <a:rPr lang="en-US" dirty="0"/>
              <a:t> 6 </a:t>
            </a:r>
            <a:r>
              <a:rPr lang="en-US" dirty="0" err="1"/>
              <a:t>Lärandemål</a:t>
            </a:r>
            <a:r>
              <a:rPr lang="en-US" dirty="0"/>
              <a:t> (LM)</a:t>
            </a:r>
          </a:p>
        </p:txBody>
      </p:sp>
      <p:sp>
        <p:nvSpPr>
          <p:cNvPr id="5" name="Rectangle 4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3063" y="1524000"/>
                <a:ext cx="8770937" cy="4349750"/>
              </a:xfrm>
            </p:spPr>
            <p:txBody>
              <a:bodyPr>
                <a:normAutofit/>
              </a:bodyPr>
              <a:lstStyle/>
              <a:p>
                <a:pPr eaLnBrk="1" hangingPunct="1">
                  <a:defRPr/>
                </a:pPr>
                <a:r>
                  <a:rPr lang="en-US" sz="2600" dirty="0" smtClean="0"/>
                  <a:t>I </a:t>
                </a:r>
                <a:r>
                  <a:rPr lang="en-US" sz="2600" dirty="0" err="1" smtClean="0"/>
                  <a:t>standarfelen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tillkommer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faktorn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v-SE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v-SE" sz="2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sv-SE" sz="2600" dirty="0" smtClean="0"/>
              </a:p>
              <a:p>
                <a:pPr eaLnBrk="1" hangingPunct="1">
                  <a:defRPr/>
                </a:pPr>
                <a:r>
                  <a:rPr lang="en-US" sz="2200" dirty="0" err="1" smtClean="0"/>
                  <a:t>För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populationsmedel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då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populationsstandardavvikelsen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är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okänt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fås</a:t>
                </a:r>
                <a:r>
                  <a:rPr lang="en-US" sz="2200" dirty="0" smtClean="0"/>
                  <a:t> KI </a:t>
                </a:r>
                <a:r>
                  <a:rPr lang="en-US" sz="2200" dirty="0" err="1" smtClean="0"/>
                  <a:t>enligt</a:t>
                </a:r>
                <a:endParaRPr lang="en-US" sz="2200" dirty="0" smtClean="0"/>
              </a:p>
              <a:p>
                <a:pPr marL="0" indent="0" eaLnBrk="1" hangingPunct="1">
                  <a:buNone/>
                  <a:defRPr/>
                </a:pPr>
                <a:endParaRPr lang="en-US" sz="2200" kern="1200" dirty="0" smtClean="0"/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22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ad>
                        <m:radPr>
                          <m:degHide m:val="on"/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20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22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v-SE" sz="2200" b="0" i="1" kern="12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200" kern="12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063" y="1524000"/>
                <a:ext cx="8770937" cy="4349750"/>
              </a:xfr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850" y="604355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8.6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6.5 KI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ändliga</a:t>
            </a:r>
            <a:r>
              <a:rPr lang="en-US" dirty="0"/>
              <a:t> </a:t>
            </a:r>
            <a:r>
              <a:rPr lang="en-US" dirty="0" err="1"/>
              <a:t>populationer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3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3063" y="2438400"/>
            <a:ext cx="8770937" cy="4191000"/>
          </a:xfrm>
        </p:spPr>
        <p:txBody>
          <a:bodyPr/>
          <a:lstStyle/>
          <a:p>
            <a:pPr marL="457200" lvl="1" indent="-457200" eaLnBrk="1" hangingPunct="1">
              <a:buSzPct val="100000"/>
            </a:pPr>
            <a:r>
              <a:rPr lang="en-US" sz="3200" b="1" dirty="0" err="1" smtClean="0"/>
              <a:t>Precisionen</a:t>
            </a:r>
            <a:r>
              <a:rPr lang="en-US" sz="3200" dirty="0" smtClean="0"/>
              <a:t> hos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intervallskattning</a:t>
            </a:r>
            <a:r>
              <a:rPr lang="en-US" sz="3200" dirty="0" smtClean="0"/>
              <a:t> </a:t>
            </a:r>
            <a:r>
              <a:rPr lang="en-US" sz="3200" dirty="0" err="1" smtClean="0"/>
              <a:t>ges</a:t>
            </a:r>
            <a:r>
              <a:rPr lang="en-US" sz="3200" dirty="0" smtClean="0"/>
              <a:t> </a:t>
            </a:r>
            <a:r>
              <a:rPr lang="en-US" sz="3200" dirty="0" err="1" smtClean="0"/>
              <a:t>av</a:t>
            </a:r>
            <a:r>
              <a:rPr lang="en-US" sz="3200" dirty="0" smtClean="0"/>
              <a:t> </a:t>
            </a:r>
            <a:r>
              <a:rPr lang="en-US" sz="3200" dirty="0" err="1" smtClean="0"/>
              <a:t>felmarginalen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lvl="1" indent="-457200" eaLnBrk="1" hangingPunct="1">
              <a:buSzPct val="100000"/>
            </a:pPr>
            <a:r>
              <a:rPr lang="en-US" sz="3200" dirty="0" err="1" smtClean="0"/>
              <a:t>Större</a:t>
            </a:r>
            <a:r>
              <a:rPr lang="en-US" sz="3200" dirty="0" smtClean="0"/>
              <a:t> </a:t>
            </a:r>
            <a:r>
              <a:rPr lang="en-US" sz="3200" i="1" dirty="0"/>
              <a:t>n</a:t>
            </a:r>
            <a:r>
              <a:rPr lang="en-US" sz="3200" dirty="0"/>
              <a:t> </a:t>
            </a:r>
            <a:r>
              <a:rPr lang="en-US" sz="3200" dirty="0" err="1" smtClean="0"/>
              <a:t>reducerar</a:t>
            </a:r>
            <a:r>
              <a:rPr lang="en-US" sz="3200" dirty="0" smtClean="0"/>
              <a:t> </a:t>
            </a:r>
            <a:r>
              <a:rPr lang="en-US" sz="3200" dirty="0" err="1" smtClean="0"/>
              <a:t>felmarginalen</a:t>
            </a:r>
            <a:r>
              <a:rPr lang="en-US" sz="3200" dirty="0" smtClean="0"/>
              <a:t> hos </a:t>
            </a:r>
            <a:r>
              <a:rPr lang="en-US" sz="3200" dirty="0" err="1" smtClean="0"/>
              <a:t>intervallskattningar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lvl="1" indent="-457200" eaLnBrk="1" hangingPunct="1">
              <a:buSzPct val="100000"/>
            </a:pPr>
            <a:r>
              <a:rPr lang="en-US" sz="3200" dirty="0" err="1" smtClean="0"/>
              <a:t>Hur</a:t>
            </a:r>
            <a:r>
              <a:rPr lang="en-US" sz="3200" dirty="0" smtClean="0"/>
              <a:t> </a:t>
            </a:r>
            <a:r>
              <a:rPr lang="en-US" sz="3200" dirty="0" err="1" smtClean="0"/>
              <a:t>stor</a:t>
            </a:r>
            <a:r>
              <a:rPr lang="en-US" sz="3200" dirty="0" smtClean="0"/>
              <a:t> </a:t>
            </a:r>
            <a:r>
              <a:rPr lang="en-US" sz="3200" dirty="0" err="1" smtClean="0"/>
              <a:t>ska</a:t>
            </a:r>
            <a:r>
              <a:rPr lang="en-US" sz="3200" dirty="0" smtClean="0"/>
              <a:t> </a:t>
            </a:r>
            <a:r>
              <a:rPr lang="en-US" sz="3200" dirty="0" err="1" smtClean="0"/>
              <a:t>stickprovsstorleken</a:t>
            </a:r>
            <a:r>
              <a:rPr lang="en-US" sz="3200" dirty="0" smtClean="0"/>
              <a:t> </a:t>
            </a:r>
            <a:r>
              <a:rPr lang="en-US" sz="3200" dirty="0" err="1" smtClean="0"/>
              <a:t>vara</a:t>
            </a:r>
            <a:r>
              <a:rPr lang="en-US" sz="3200" dirty="0" smtClean="0"/>
              <a:t> </a:t>
            </a:r>
            <a:r>
              <a:rPr lang="en-US" sz="3200" dirty="0" err="1" smtClean="0"/>
              <a:t>för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/>
              <a:t>given </a:t>
            </a:r>
            <a:r>
              <a:rPr lang="en-US" sz="3200" dirty="0" err="1" smtClean="0"/>
              <a:t>felmarginal</a:t>
            </a:r>
            <a:r>
              <a:rPr lang="en-US" sz="3200" dirty="0" smtClean="0"/>
              <a:t>?</a:t>
            </a:r>
            <a:endParaRPr lang="en-US" sz="3200" dirty="0"/>
          </a:p>
          <a:p>
            <a:pPr marL="347663" lvl="1" indent="-347663" eaLnBrk="1" hangingPunct="1">
              <a:buClr>
                <a:schemeClr val="accent1"/>
              </a:buClr>
              <a:buSzPct val="130000"/>
              <a:buFont typeface="Wingdings" pitchFamily="2" charset="2"/>
              <a:buChar char="§"/>
            </a:pP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1875" y="1600200"/>
            <a:ext cx="9155875" cy="707886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6.8 </a:t>
            </a:r>
            <a:r>
              <a:rPr lang="en-US" sz="2000" b="0" dirty="0" err="1" smtClean="0"/>
              <a:t>Välj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stickprovsstorlek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för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att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skatta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populationsmedelvärde</a:t>
            </a:r>
            <a:r>
              <a:rPr lang="en-US" sz="2000" b="0" dirty="0"/>
              <a:t> </a:t>
            </a:r>
            <a:r>
              <a:rPr lang="en-US" sz="2000" b="0" dirty="0" err="1" smtClean="0"/>
              <a:t>och</a:t>
            </a:r>
            <a:r>
              <a:rPr lang="en-US" sz="2000" b="0" dirty="0" smtClean="0"/>
              <a:t>   </a:t>
            </a:r>
            <a:r>
              <a:rPr lang="en-US" sz="2000" b="0" dirty="0" err="1" smtClean="0"/>
              <a:t>populationsproportion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6" name="Rectangle 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991" name="Content Placeholder 2"/>
              <p:cNvSpPr txBox="1">
                <a:spLocks/>
              </p:cNvSpPr>
              <p:nvPr/>
            </p:nvSpPr>
            <p:spPr bwMode="auto">
              <a:xfrm>
                <a:off x="381000" y="1544320"/>
                <a:ext cx="87630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200" b="1" dirty="0" err="1" smtClean="0"/>
                  <a:t>Att</a:t>
                </a:r>
                <a:r>
                  <a:rPr lang="en-US" sz="3200" b="1" dirty="0" smtClean="0"/>
                  <a:t> </a:t>
                </a:r>
                <a:r>
                  <a:rPr lang="en-US" sz="3200" b="1" dirty="0" err="1" smtClean="0"/>
                  <a:t>välja</a:t>
                </a:r>
                <a:r>
                  <a:rPr lang="en-US" sz="3200" b="1" dirty="0" smtClean="0"/>
                  <a:t> </a:t>
                </a:r>
                <a:r>
                  <a:rPr lang="en-US" sz="3200" b="1" i="1" dirty="0"/>
                  <a:t>n </a:t>
                </a:r>
                <a:r>
                  <a:rPr lang="en-US" sz="3200" b="1" dirty="0" err="1" smtClean="0"/>
                  <a:t>för</a:t>
                </a:r>
                <a:r>
                  <a:rPr lang="en-US" sz="3200" b="1" dirty="0" smtClean="0"/>
                  <a:t> </a:t>
                </a:r>
                <a:r>
                  <a:rPr lang="en-US" sz="3200" b="1" dirty="0" err="1" smtClean="0"/>
                  <a:t>att</a:t>
                </a:r>
                <a:r>
                  <a:rPr lang="en-US" sz="3200" b="1" dirty="0" smtClean="0"/>
                  <a:t> </a:t>
                </a:r>
                <a:r>
                  <a:rPr lang="en-US" sz="3200" b="1" dirty="0" err="1" smtClean="0"/>
                  <a:t>skatta</a:t>
                </a:r>
                <a:r>
                  <a:rPr lang="en-US" sz="3200" b="1" dirty="0" smtClean="0"/>
                  <a:t> </a:t>
                </a:r>
                <a:r>
                  <a:rPr lang="en-US" sz="3200" b="1" i="1" dirty="0">
                    <a:latin typeface="Symbol" pitchFamily="18" charset="2"/>
                  </a:rPr>
                  <a:t>m</a:t>
                </a:r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800" dirty="0" err="1" smtClean="0"/>
                  <a:t>Betrakta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ett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konfidensintervall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för</a:t>
                </a:r>
                <a:r>
                  <a:rPr lang="en-US" sz="2800" dirty="0" smtClean="0"/>
                  <a:t> </a:t>
                </a:r>
                <a:r>
                  <a:rPr lang="en-US" sz="2800" i="1" dirty="0">
                    <a:latin typeface="Symbol" pitchFamily="18" charset="2"/>
                  </a:rPr>
                  <a:t>m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med </a:t>
                </a:r>
                <a:r>
                  <a:rPr lang="en-US" sz="2800" dirty="0"/>
                  <a:t>a </a:t>
                </a:r>
                <a:br>
                  <a:rPr lang="en-US" sz="2800" dirty="0"/>
                </a:br>
                <a:r>
                  <a:rPr lang="en-US" sz="2800" dirty="0" err="1" smtClean="0"/>
                  <a:t>känt</a:t>
                </a:r>
                <a:r>
                  <a:rPr lang="en-US" sz="2800" dirty="0" smtClean="0"/>
                  <a:t> </a:t>
                </a:r>
                <a:r>
                  <a:rPr lang="en-US" sz="2800" i="1" dirty="0">
                    <a:latin typeface="Symbol" pitchFamily="18" charset="2"/>
                  </a:rPr>
                  <a:t>s</a:t>
                </a:r>
                <a:r>
                  <a:rPr lang="en-US" sz="2800" dirty="0">
                    <a:latin typeface="Symbol" pitchFamily="18" charset="2"/>
                  </a:rPr>
                  <a:t>  </a:t>
                </a:r>
                <a:r>
                  <a:rPr lang="en-US" sz="2800" dirty="0"/>
                  <a:t>and </a:t>
                </a:r>
                <a:r>
                  <a:rPr lang="en-US" sz="2800" dirty="0" err="1" smtClean="0"/>
                  <a:t>låt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E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vara</a:t>
                </a:r>
                <a:r>
                  <a:rPr lang="en-US" sz="2800" dirty="0" smtClean="0"/>
                  <a:t> den </a:t>
                </a:r>
                <a:r>
                  <a:rPr lang="en-US" sz="2800" dirty="0" err="1" smtClean="0"/>
                  <a:t>önskade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felmarginalen</a:t>
                </a:r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800" dirty="0" err="1" smtClean="0"/>
                  <a:t>Då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 smtClean="0"/>
                  <a:t>kan</a:t>
                </a:r>
                <a:r>
                  <a:rPr lang="en-US" sz="2800" dirty="0" smtClean="0"/>
                  <a:t> vi </a:t>
                </a:r>
                <a:r>
                  <a:rPr lang="en-US" sz="2800" dirty="0" err="1" smtClean="0"/>
                  <a:t>möblera</a:t>
                </a:r>
                <a:r>
                  <a:rPr lang="en-US" sz="2800" dirty="0" smtClean="0"/>
                  <a:t> om </a:t>
                </a:r>
                <a:r>
                  <a:rPr lang="en-US" sz="2800" dirty="0" err="1" smtClean="0"/>
                  <a:t>och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få</a:t>
                </a:r>
                <a:r>
                  <a:rPr lang="en-US" sz="2800" dirty="0" smtClean="0"/>
                  <a:t> </a:t>
                </a:r>
                <a:endParaRPr lang="en-US" sz="2800" dirty="0"/>
              </a:p>
              <a:p>
                <a:pPr lvl="1" algn="ctr">
                  <a:spcBef>
                    <a:spcPct val="200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	</a:t>
                </a:r>
              </a:p>
              <a:p>
                <a:pPr marL="800100" lvl="1" indent="-342900">
                  <a:spcBef>
                    <a:spcPts val="18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800" dirty="0" smtClean="0"/>
                  <a:t>Om </a:t>
                </a:r>
                <a:r>
                  <a:rPr lang="en-US" sz="2800" i="1" dirty="0"/>
                  <a:t>σ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är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okänt</a:t>
                </a:r>
                <a:r>
                  <a:rPr lang="en-US" sz="2800" dirty="0" smtClean="0"/>
                  <a:t>, </a:t>
                </a:r>
                <a:r>
                  <a:rPr lang="en-US" sz="2800" dirty="0" err="1" smtClean="0"/>
                  <a:t>ersätt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σ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med </a:t>
                </a:r>
                <a:r>
                  <a:rPr lang="en-US" sz="2800" dirty="0" err="1" smtClean="0"/>
                  <a:t>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rimlig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skattning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5899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544320"/>
                <a:ext cx="8763000" cy="5105400"/>
              </a:xfrm>
              <a:prstGeom prst="rect">
                <a:avLst/>
              </a:prstGeom>
              <a:blipFill>
                <a:blip r:embed="rId3"/>
                <a:stretch>
                  <a:fillRect l="-1601" t="-15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 smtClean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9927" name="Content Placeholder 2"/>
              <p:cNvSpPr txBox="1">
                <a:spLocks/>
              </p:cNvSpPr>
              <p:nvPr/>
            </p:nvSpPr>
            <p:spPr bwMode="auto">
              <a:xfrm>
                <a:off x="381000" y="1402080"/>
                <a:ext cx="87630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200" dirty="0" err="1" smtClean="0"/>
                  <a:t>Att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välja</a:t>
                </a:r>
                <a:r>
                  <a:rPr lang="en-US" sz="3200" dirty="0" smtClean="0"/>
                  <a:t> </a:t>
                </a:r>
                <a:r>
                  <a:rPr lang="en-US" sz="3200" i="1" dirty="0"/>
                  <a:t>n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skatta</a:t>
                </a:r>
                <a:r>
                  <a:rPr lang="en-US" sz="3200" dirty="0" smtClean="0"/>
                  <a:t> </a:t>
                </a:r>
                <a:r>
                  <a:rPr lang="en-US" sz="3200" i="1" dirty="0">
                    <a:latin typeface="Symbol" pitchFamily="18" charset="2"/>
                  </a:rPr>
                  <a:t>m</a:t>
                </a:r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800" dirty="0" err="1"/>
                  <a:t>F</a:t>
                </a:r>
                <a:r>
                  <a:rPr lang="en-US" sz="2800" dirty="0" err="1" smtClean="0"/>
                  <a:t>ör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önskad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felmarginal</a:t>
                </a:r>
                <a:r>
                  <a:rPr lang="en-US" sz="2800" dirty="0" smtClean="0"/>
                  <a:t> </a:t>
                </a:r>
                <a:r>
                  <a:rPr lang="en-US" sz="2800" i="1" dirty="0" smtClean="0"/>
                  <a:t>E, </a:t>
                </a:r>
                <a:r>
                  <a:rPr lang="en-US" sz="2800" dirty="0" err="1" smtClean="0"/>
                  <a:t>ges</a:t>
                </a:r>
                <a:r>
                  <a:rPr lang="en-US" sz="2800" dirty="0" smtClean="0"/>
                  <a:t> den </a:t>
                </a:r>
                <a:r>
                  <a:rPr lang="en-US" sz="2800" dirty="0" err="1" smtClean="0"/>
                  <a:t>minsta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nödvändiga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stickprovsstorleken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n </a:t>
                </a:r>
                <a:r>
                  <a:rPr lang="en-US" sz="2800" dirty="0" err="1" smtClean="0"/>
                  <a:t>för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att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skatta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ett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100(1</a:t>
                </a:r>
                <a:r>
                  <a:rPr lang="en-US" sz="2800" dirty="0">
                    <a:sym typeface="Symbol" pitchFamily="18" charset="2"/>
                  </a:rPr>
                  <a:t> − </a:t>
                </a:r>
                <a:r>
                  <a:rPr lang="el-GR" sz="2800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2800" dirty="0"/>
                  <a:t>)% </a:t>
                </a:r>
                <a:r>
                  <a:rPr lang="en-US" sz="2800" dirty="0" err="1" smtClean="0"/>
                  <a:t>konfidensintervall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av</a:t>
                </a:r>
                <a:r>
                  <a:rPr lang="en-US" sz="2800" dirty="0" smtClean="0"/>
                  <a:t>   </a:t>
                </a:r>
                <a:r>
                  <a:rPr lang="en-US" sz="2800" dirty="0" err="1" smtClean="0"/>
                  <a:t>populationsmedelvärde</a:t>
                </a:r>
                <a:r>
                  <a:rPr lang="en-US" sz="2800" dirty="0" smtClean="0"/>
                  <a:t> </a:t>
                </a:r>
                <a:r>
                  <a:rPr lang="en-US" sz="2800" i="1" dirty="0">
                    <a:latin typeface="Symbol" pitchFamily="18" charset="2"/>
                  </a:rPr>
                  <a:t>m</a:t>
                </a:r>
                <a:r>
                  <a:rPr lang="en-US" sz="2800" i="1" dirty="0"/>
                  <a:t> </a:t>
                </a:r>
                <a:r>
                  <a:rPr lang="en-US" sz="2800" dirty="0" err="1" smtClean="0"/>
                  <a:t>av</a:t>
                </a:r>
                <a:endParaRPr lang="en-US" sz="2800" dirty="0" smtClean="0"/>
              </a:p>
              <a:p>
                <a:pPr lvl="1">
                  <a:spcBef>
                    <a:spcPct val="20000"/>
                  </a:spcBef>
                  <a:buSzPct val="100000"/>
                </a:pPr>
                <a:endParaRPr lang="en-US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796925" lvl="1">
                  <a:spcBef>
                    <a:spcPct val="200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sz="2800" dirty="0"/>
                  <a:t/>
                </a:r>
                <a:br>
                  <a:rPr lang="en-US" sz="2800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1599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402080"/>
                <a:ext cx="8763000" cy="5105400"/>
              </a:xfrm>
              <a:prstGeom prst="rect">
                <a:avLst/>
              </a:prstGeom>
              <a:blipFill>
                <a:blip r:embed="rId3"/>
                <a:stretch>
                  <a:fillRect l="-1601" t="-15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8" name="Rectangle 7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 smtClean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381000" y="1457960"/>
                <a:ext cx="87630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Exempel: Vi </a:t>
                </a:r>
                <a:r>
                  <a:rPr lang="en-US" sz="2400" dirty="0" err="1" smtClean="0"/>
                  <a:t>vill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konstruera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ett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90%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  </a:t>
                </a:r>
                <a:r>
                  <a:rPr lang="en-US" sz="2400" dirty="0" err="1" smtClean="0"/>
                  <a:t>medelförbrukningen</a:t>
                </a:r>
                <a:r>
                  <a:rPr lang="en-US" sz="2400" dirty="0" smtClean="0"/>
                  <a:t> hos </a:t>
                </a:r>
                <a:r>
                  <a:rPr lang="en-US" sz="2400" dirty="0"/>
                  <a:t>all </a:t>
                </a:r>
                <a:r>
                  <a:rPr lang="en-US" sz="2400" dirty="0" err="1" smtClean="0"/>
                  <a:t>ultragröna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bilar</a:t>
                </a:r>
                <a:r>
                  <a:rPr lang="en-US" sz="2400" dirty="0" smtClean="0"/>
                  <a:t>. </a:t>
                </a:r>
                <a:r>
                  <a:rPr lang="en-US" sz="2400" dirty="0" err="1" smtClean="0"/>
                  <a:t>Antag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att</a:t>
                </a:r>
                <a:r>
                  <a:rPr lang="en-US" sz="2400" dirty="0" smtClean="0"/>
                  <a:t> vi </a:t>
                </a:r>
                <a:r>
                  <a:rPr lang="en-US" sz="2400" dirty="0" err="1" smtClean="0"/>
                  <a:t>vill</a:t>
                </a:r>
                <a:r>
                  <a:rPr lang="en-US" sz="2400" dirty="0" smtClean="0"/>
                  <a:t> ha </a:t>
                </a:r>
                <a:r>
                  <a:rPr lang="en-US" sz="2400" dirty="0" err="1" smtClean="0"/>
                  <a:t>felmerginalen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2 mpg. </a:t>
                </a: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796925" lvl="1" indent="-339725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400" dirty="0" err="1" smtClean="0"/>
                  <a:t>Hur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stort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stickprov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behövs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att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beräkna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90%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populationsmedelvärdet</a:t>
                </a:r>
                <a:r>
                  <a:rPr lang="en-US" sz="2400" dirty="0" smtClean="0"/>
                  <a:t>?</a:t>
                </a:r>
              </a:p>
              <a:p>
                <a:pPr lvl="1">
                  <a:spcBef>
                    <a:spcPct val="20000"/>
                  </a:spcBef>
                  <a:buSzPct val="100000"/>
                </a:pPr>
                <a:endParaRPr lang="en-US" sz="2400" dirty="0"/>
              </a:p>
              <a:p>
                <a:pPr lvl="1">
                  <a:spcBef>
                    <a:spcPct val="200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645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sv-S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  <a:p>
                <a:pPr lvl="1" indent="339725">
                  <a:spcBef>
                    <a:spcPct val="20000"/>
                  </a:spcBef>
                  <a:buSzPct val="100000"/>
                </a:pPr>
                <a:r>
                  <a:rPr lang="en-US" sz="2400" dirty="0" err="1"/>
                  <a:t>s</a:t>
                </a:r>
                <a:r>
                  <a:rPr lang="en-US" sz="2400" dirty="0" err="1" smtClean="0"/>
                  <a:t>om</a:t>
                </a:r>
                <a:r>
                  <a:rPr lang="en-US" sz="2400" dirty="0" smtClean="0"/>
                  <a:t> vi </a:t>
                </a:r>
                <a:r>
                  <a:rPr lang="en-US" sz="2400" dirty="0" err="1" smtClean="0"/>
                  <a:t>avrundar</a:t>
                </a:r>
                <a:r>
                  <a:rPr lang="en-US" sz="2400" dirty="0" smtClean="0"/>
                  <a:t> till 78.</a:t>
                </a:r>
                <a:endParaRPr lang="en-US" sz="2400" dirty="0"/>
              </a:p>
              <a:p>
                <a:pPr lvl="1">
                  <a:spcBef>
                    <a:spcPct val="20000"/>
                  </a:spcBef>
                  <a:buSzPct val="100000"/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457960"/>
                <a:ext cx="8763000" cy="5105400"/>
              </a:xfrm>
              <a:prstGeom prst="rect">
                <a:avLst/>
              </a:prstGeom>
              <a:blipFill>
                <a:blip r:embed="rId3"/>
                <a:stretch>
                  <a:fillRect l="-974" t="-8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7" name="Rectangle 6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 smtClean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381000" y="1423987"/>
                <a:ext cx="87630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000" b="1" dirty="0" err="1" smtClean="0"/>
                  <a:t>Att</a:t>
                </a:r>
                <a:r>
                  <a:rPr lang="en-US" sz="3000" b="1" dirty="0" smtClean="0"/>
                  <a:t> </a:t>
                </a:r>
                <a:r>
                  <a:rPr lang="en-US" sz="3000" b="1" dirty="0" err="1" smtClean="0"/>
                  <a:t>välja</a:t>
                </a:r>
                <a:r>
                  <a:rPr lang="en-US" sz="3000" b="1" dirty="0" smtClean="0"/>
                  <a:t> </a:t>
                </a:r>
                <a:r>
                  <a:rPr lang="en-US" sz="3000" b="1" i="1" dirty="0"/>
                  <a:t>n </a:t>
                </a:r>
                <a:r>
                  <a:rPr lang="en-US" sz="3000" b="1" dirty="0" err="1" smtClean="0"/>
                  <a:t>för</a:t>
                </a:r>
                <a:r>
                  <a:rPr lang="en-US" sz="3000" b="1" dirty="0" smtClean="0"/>
                  <a:t> </a:t>
                </a:r>
                <a:r>
                  <a:rPr lang="en-US" sz="3000" b="1" dirty="0" err="1" smtClean="0"/>
                  <a:t>att</a:t>
                </a:r>
                <a:r>
                  <a:rPr lang="en-US" sz="3000" b="1" dirty="0" smtClean="0"/>
                  <a:t> </a:t>
                </a:r>
                <a:r>
                  <a:rPr lang="en-US" sz="3000" b="1" dirty="0" err="1" smtClean="0"/>
                  <a:t>skatta</a:t>
                </a:r>
                <a:r>
                  <a:rPr lang="en-US" sz="3000" b="1" dirty="0" smtClean="0"/>
                  <a:t> </a:t>
                </a:r>
                <a:r>
                  <a:rPr lang="en-US" sz="3000" b="1" i="1" dirty="0"/>
                  <a:t>p</a:t>
                </a:r>
                <a:endParaRPr lang="en-US" sz="3000" b="1" dirty="0">
                  <a:latin typeface="Symbol" pitchFamily="18" charset="2"/>
                </a:endParaRPr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600" dirty="0" err="1" smtClean="0"/>
                  <a:t>Betrakta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ett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konfidensintervall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för</a:t>
                </a:r>
                <a:r>
                  <a:rPr lang="en-US" sz="2600" dirty="0" smtClean="0"/>
                  <a:t> </a:t>
                </a:r>
                <a:r>
                  <a:rPr lang="en-US" sz="2600" i="1" dirty="0"/>
                  <a:t>p </a:t>
                </a:r>
                <a:r>
                  <a:rPr lang="en-US" sz="2600" dirty="0" err="1" smtClean="0"/>
                  <a:t>och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låt</a:t>
                </a:r>
                <a:r>
                  <a:rPr lang="en-US" sz="2600" dirty="0" smtClean="0"/>
                  <a:t> </a:t>
                </a:r>
                <a:r>
                  <a:rPr lang="en-US" sz="2600" i="1" dirty="0"/>
                  <a:t>E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vara</a:t>
                </a:r>
                <a:r>
                  <a:rPr lang="en-US" sz="2600" dirty="0" smtClean="0"/>
                  <a:t> den </a:t>
                </a:r>
                <a:r>
                  <a:rPr lang="en-US" sz="2600" dirty="0" err="1" smtClean="0"/>
                  <a:t>önskade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felmarginalen</a:t>
                </a:r>
                <a:r>
                  <a:rPr lang="en-US" sz="2600" dirty="0" smtClean="0"/>
                  <a:t>.</a:t>
                </a:r>
                <a:endParaRPr lang="en-US" sz="2600" dirty="0"/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600" dirty="0" err="1" smtClean="0"/>
                  <a:t>Då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600" dirty="0"/>
                  <a:t>, </a:t>
                </a:r>
                <a:r>
                  <a:rPr lang="en-US" sz="2600" dirty="0" err="1" smtClean="0"/>
                  <a:t>där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600" dirty="0"/>
                  <a:t> </a:t>
                </a:r>
                <a:r>
                  <a:rPr lang="en-US" sz="2600" dirty="0" err="1" smtClean="0"/>
                  <a:t>är</a:t>
                </a:r>
                <a:r>
                  <a:rPr lang="en-US" sz="2600" dirty="0"/>
                  <a:t> </a:t>
                </a:r>
                <a:r>
                  <a:rPr lang="en-US" sz="2600" dirty="0" err="1" smtClean="0"/>
                  <a:t>stickprovsproportionen</a:t>
                </a:r>
                <a:r>
                  <a:rPr lang="en-US" sz="2600" dirty="0" smtClean="0"/>
                  <a:t>, </a:t>
                </a:r>
                <a:r>
                  <a:rPr lang="en-US" sz="2600" dirty="0" err="1" smtClean="0"/>
                  <a:t>kan</a:t>
                </a:r>
                <a:r>
                  <a:rPr lang="en-US" sz="2600" dirty="0" smtClean="0"/>
                  <a:t> vi </a:t>
                </a:r>
                <a:r>
                  <a:rPr lang="en-US" sz="2600" dirty="0" err="1" smtClean="0"/>
                  <a:t>möblera</a:t>
                </a:r>
                <a:r>
                  <a:rPr lang="en-US" sz="2600" dirty="0" smtClean="0"/>
                  <a:t> </a:t>
                </a:r>
                <a:r>
                  <a:rPr lang="en-US" sz="2600" dirty="0" smtClean="0"/>
                  <a:t>om </a:t>
                </a:r>
                <a:r>
                  <a:rPr lang="en-US" sz="2600" dirty="0" err="1" smtClean="0"/>
                  <a:t>och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få</a:t>
                </a:r>
                <a:endParaRPr lang="en-US" sz="2600" dirty="0"/>
              </a:p>
              <a:p>
                <a:pPr lvl="1" algn="ctr">
                  <a:spcBef>
                    <a:spcPct val="20000"/>
                  </a:spcBef>
                  <a:buSzPct val="100000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600" dirty="0" err="1" smtClean="0"/>
                  <a:t>Då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600" dirty="0"/>
                  <a:t> </a:t>
                </a:r>
                <a:r>
                  <a:rPr lang="en-US" sz="2600" dirty="0" err="1" smtClean="0"/>
                  <a:t>kommer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från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ett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stickprov</a:t>
                </a:r>
                <a:r>
                  <a:rPr lang="en-US" sz="2600" dirty="0" smtClean="0"/>
                  <a:t>, </a:t>
                </a:r>
                <a:r>
                  <a:rPr lang="en-US" sz="2600" dirty="0" err="1" smtClean="0"/>
                  <a:t>behöver</a:t>
                </a:r>
                <a:r>
                  <a:rPr lang="en-US" sz="2600" dirty="0" smtClean="0"/>
                  <a:t> vi </a:t>
                </a:r>
                <a:r>
                  <a:rPr lang="en-US" sz="2600" dirty="0" err="1" smtClean="0"/>
                  <a:t>använda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ett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rimligt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estimat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för</a:t>
                </a:r>
                <a:r>
                  <a:rPr lang="en-US" sz="2600" dirty="0" smtClean="0"/>
                  <a:t> </a:t>
                </a:r>
                <a:r>
                  <a:rPr lang="en-US" sz="2600" dirty="0" err="1" smtClean="0"/>
                  <a:t>populationsproportionen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423987"/>
                <a:ext cx="8763000" cy="5105400"/>
              </a:xfrm>
              <a:prstGeom prst="rect">
                <a:avLst/>
              </a:prstGeom>
              <a:blipFill>
                <a:blip r:embed="rId3"/>
                <a:stretch>
                  <a:fillRect l="-1461" t="-15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 smtClean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1971" name="Content Placeholder 2"/>
              <p:cNvSpPr txBox="1">
                <a:spLocks/>
              </p:cNvSpPr>
              <p:nvPr/>
            </p:nvSpPr>
            <p:spPr bwMode="auto">
              <a:xfrm>
                <a:off x="381000" y="1524000"/>
                <a:ext cx="8763000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457200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Att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välja</a:t>
                </a:r>
                <a:r>
                  <a:rPr lang="en-US" sz="3200" dirty="0" smtClean="0"/>
                  <a:t> </a:t>
                </a:r>
                <a:r>
                  <a:rPr lang="en-US" sz="3200" i="1" dirty="0"/>
                  <a:t>n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att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skatta</a:t>
                </a:r>
                <a:r>
                  <a:rPr lang="en-US" sz="3200" dirty="0" smtClean="0"/>
                  <a:t> </a:t>
                </a:r>
                <a:r>
                  <a:rPr lang="en-US" sz="3200" i="1" dirty="0"/>
                  <a:t>p</a:t>
                </a:r>
                <a:endParaRPr lang="en-US" sz="3200" dirty="0">
                  <a:latin typeface="Symbol" pitchFamily="18" charset="2"/>
                </a:endParaRPr>
              </a:p>
              <a:p>
                <a:pPr marL="800100" lvl="1" indent="-342900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800" dirty="0" err="1"/>
                  <a:t>F</a:t>
                </a:r>
                <a:r>
                  <a:rPr lang="en-US" sz="2800" dirty="0" err="1" smtClean="0"/>
                  <a:t>ör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önskad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felmarginal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E, </a:t>
                </a:r>
                <a:r>
                  <a:rPr lang="en-US" sz="2800" dirty="0" err="1" smtClean="0"/>
                  <a:t>ges</a:t>
                </a:r>
                <a:r>
                  <a:rPr lang="en-US" sz="2800" dirty="0" smtClean="0"/>
                  <a:t> den </a:t>
                </a:r>
                <a:r>
                  <a:rPr lang="en-US" sz="2800" dirty="0" err="1" smtClean="0"/>
                  <a:t>minsta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nödvändiga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stickprovsstorleken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n </a:t>
                </a:r>
                <a:r>
                  <a:rPr lang="en-US" sz="2800" dirty="0" err="1" smtClean="0"/>
                  <a:t>för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att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skatta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ett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100(1</a:t>
                </a:r>
                <a:r>
                  <a:rPr lang="en-US" sz="2800" dirty="0">
                    <a:sym typeface="Symbol" pitchFamily="18" charset="2"/>
                  </a:rPr>
                  <a:t> − </a:t>
                </a:r>
                <a:r>
                  <a:rPr lang="el-GR" sz="2800" i="1" kern="0" dirty="0">
                    <a:latin typeface="Times New Roman"/>
                    <a:cs typeface="Times New Roman"/>
                  </a:rPr>
                  <a:t>α</a:t>
                </a:r>
                <a:r>
                  <a:rPr lang="en-US" sz="2800" dirty="0"/>
                  <a:t>)% </a:t>
                </a:r>
                <a:r>
                  <a:rPr lang="en-US" sz="2800" dirty="0" err="1" smtClean="0"/>
                  <a:t>konfidensintervall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för</a:t>
                </a:r>
                <a:r>
                  <a:rPr lang="en-US" sz="2800" dirty="0" smtClean="0"/>
                  <a:t>   </a:t>
                </a:r>
                <a:r>
                  <a:rPr lang="en-US" sz="2800" dirty="0" err="1" smtClean="0"/>
                  <a:t>populationsproportionen</a:t>
                </a:r>
                <a:r>
                  <a:rPr lang="en-US" sz="2800" dirty="0" smtClean="0"/>
                  <a:t> </a:t>
                </a:r>
                <a:r>
                  <a:rPr lang="en-US" sz="2800" i="1" dirty="0" smtClean="0"/>
                  <a:t>p </a:t>
                </a:r>
                <a:r>
                  <a:rPr lang="en-US" sz="2800" dirty="0" err="1" smtClean="0"/>
                  <a:t>av</a:t>
                </a:r>
                <a:r>
                  <a:rPr lang="en-US" sz="2800" dirty="0" smtClean="0"/>
                  <a:t> </a:t>
                </a:r>
                <a:endParaRPr lang="en-US" sz="2800" dirty="0"/>
              </a:p>
              <a:p>
                <a:pPr lvl="1" algn="ctr">
                  <a:spcBef>
                    <a:spcPct val="200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̅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796925" lvl="1">
                  <a:spcBef>
                    <a:spcPct val="20000"/>
                  </a:spcBef>
                  <a:buSzPct val="100000"/>
                </a:pPr>
                <a:r>
                  <a:rPr lang="en-US" sz="2800" dirty="0" err="1" smtClean="0"/>
                  <a:t>där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 err="1" smtClean="0"/>
                  <a:t>är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rimlig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skattning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av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16197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524000"/>
                <a:ext cx="8763000" cy="5105400"/>
              </a:xfrm>
              <a:prstGeom prst="rect">
                <a:avLst/>
              </a:prstGeom>
              <a:blipFill>
                <a:blip r:embed="rId3"/>
                <a:stretch>
                  <a:fillRect l="-1601" t="-15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8" name="Rectangle 7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 smtClean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 bwMode="auto">
              <a:xfrm>
                <a:off x="201612" y="1447800"/>
                <a:ext cx="8866188" cy="510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514350" indent="-51435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Exempel</a:t>
                </a:r>
                <a:r>
                  <a:rPr lang="en-US" sz="2400" dirty="0" smtClean="0"/>
                  <a:t>: Vi </a:t>
                </a:r>
                <a:r>
                  <a:rPr lang="en-US" sz="2400" dirty="0" err="1" smtClean="0"/>
                  <a:t>vill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konstruera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ett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90% </a:t>
                </a:r>
                <a:r>
                  <a:rPr lang="en-US" sz="2400" dirty="0" err="1" smtClean="0"/>
                  <a:t>konfidensintervall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för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proportionen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ultragröna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bilar</a:t>
                </a:r>
                <a:r>
                  <a:rPr lang="en-US" sz="2400" dirty="0" smtClean="0"/>
                  <a:t> med </a:t>
                </a:r>
                <a:r>
                  <a:rPr lang="en-US" sz="2400" dirty="0" err="1" smtClean="0"/>
                  <a:t>förbrukning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över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100 mpg. </a:t>
                </a:r>
                <a:r>
                  <a:rPr lang="en-US" sz="2400" dirty="0" smtClean="0"/>
                  <a:t>Vi </a:t>
                </a:r>
                <a:r>
                  <a:rPr lang="en-US" sz="2400" dirty="0" err="1" smtClean="0"/>
                  <a:t>vill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inte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att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felmarginalen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överstiga</a:t>
                </a:r>
                <a:r>
                  <a:rPr lang="en-US" sz="2400" dirty="0" smtClean="0"/>
                  <a:t> 0.10</a:t>
                </a:r>
                <a:r>
                  <a:rPr lang="en-US" sz="2400" dirty="0"/>
                  <a:t>. </a:t>
                </a:r>
              </a:p>
              <a:p>
                <a:pPr marL="796925" lvl="1" indent="-287338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400" dirty="0" err="1" smtClean="0"/>
                  <a:t>Hur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stort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stickprov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behövs</a:t>
                </a:r>
                <a:r>
                  <a:rPr lang="en-US" sz="2400" dirty="0" smtClean="0"/>
                  <a:t>?</a:t>
                </a:r>
                <a:endParaRPr lang="en-US" sz="2400" dirty="0"/>
              </a:p>
              <a:p>
                <a:pPr marL="798513" lvl="1" algn="ctr">
                  <a:spcBef>
                    <a:spcPct val="200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1.645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0.50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1−0.50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=67.65</m:t>
                      </m:r>
                    </m:oMath>
                  </m:oMathPara>
                </a14:m>
                <a:endParaRPr lang="en-US" sz="2200" dirty="0"/>
              </a:p>
              <a:p>
                <a:pPr marL="508000" lvl="1" indent="290513">
                  <a:spcBef>
                    <a:spcPct val="20000"/>
                  </a:spcBef>
                  <a:buSzPct val="100000"/>
                </a:pPr>
                <a:r>
                  <a:rPr lang="en-US" sz="2400" dirty="0" err="1" smtClean="0"/>
                  <a:t>som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avrundas</a:t>
                </a:r>
                <a:r>
                  <a:rPr lang="en-US" sz="2400" dirty="0" smtClean="0"/>
                  <a:t> till </a:t>
                </a:r>
                <a:r>
                  <a:rPr lang="en-US" sz="2400" dirty="0"/>
                  <a:t>68. </a:t>
                </a:r>
              </a:p>
              <a:p>
                <a:pPr marL="796925" lvl="1" indent="-287338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ü"/>
                </a:pPr>
                <a:r>
                  <a:rPr lang="en-US" sz="2400" dirty="0" err="1" smtClean="0"/>
                  <a:t>Observera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att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/>
                  <a:t> är </a:t>
                </a:r>
                <a:r>
                  <a:rPr lang="en-US" sz="2400" dirty="0" err="1" smtClean="0"/>
                  <a:t>satt</a:t>
                </a:r>
                <a:r>
                  <a:rPr lang="en-US" sz="2400" dirty="0" smtClean="0"/>
                  <a:t> till </a:t>
                </a:r>
                <a:r>
                  <a:rPr lang="en-US" sz="2400" dirty="0" err="1" smtClean="0"/>
                  <a:t>sitt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maximala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värde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här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612" y="1447800"/>
                <a:ext cx="8866188" cy="5105400"/>
              </a:xfrm>
              <a:prstGeom prst="rect">
                <a:avLst/>
              </a:prstGeom>
              <a:blipFill>
                <a:blip r:embed="rId3"/>
                <a:stretch>
                  <a:fillRect l="-893" t="-836" r="-18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8.7</a:t>
            </a:r>
          </a:p>
        </p:txBody>
      </p:sp>
      <p:sp>
        <p:nvSpPr>
          <p:cNvPr id="7" name="Rectangle 6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6.6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välja</a:t>
            </a:r>
            <a:r>
              <a:rPr lang="en-US" dirty="0"/>
              <a:t> </a:t>
            </a:r>
            <a:r>
              <a:rPr lang="en-US" dirty="0" err="1" smtClean="0"/>
              <a:t>nödvändig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stickprovsstorlek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64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000" kern="1200" dirty="0" err="1" smtClean="0"/>
              <a:t>En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biltillverkare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annonserar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att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deras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nya</a:t>
            </a:r>
            <a:r>
              <a:rPr lang="en-US" sz="3000" kern="1200" dirty="0" smtClean="0"/>
              <a:t> “</a:t>
            </a:r>
            <a:r>
              <a:rPr lang="en-US" sz="3000" kern="1200" dirty="0" err="1" smtClean="0"/>
              <a:t>ultragröna</a:t>
            </a:r>
            <a:r>
              <a:rPr lang="en-US" sz="3000" kern="1200" dirty="0" smtClean="0"/>
              <a:t>” </a:t>
            </a:r>
            <a:r>
              <a:rPr lang="en-US" sz="3000" kern="1200" dirty="0" err="1" smtClean="0"/>
              <a:t>bil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i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medel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drar</a:t>
            </a:r>
            <a:r>
              <a:rPr lang="en-US" sz="3000" kern="1200" dirty="0" smtClean="0"/>
              <a:t> 100 </a:t>
            </a:r>
            <a:r>
              <a:rPr lang="en-US" sz="3000" kern="1200" dirty="0"/>
              <a:t>mpg </a:t>
            </a:r>
            <a:r>
              <a:rPr lang="en-US" sz="3000" kern="1200" dirty="0" err="1" smtClean="0"/>
              <a:t>och</a:t>
            </a:r>
            <a:r>
              <a:rPr lang="en-US" sz="3000" kern="1200" dirty="0" smtClean="0"/>
              <a:t> </a:t>
            </a:r>
            <a:r>
              <a:rPr lang="en-US" sz="3000" dirty="0" err="1" smtClean="0"/>
              <a:t>att</a:t>
            </a:r>
            <a:r>
              <a:rPr lang="en-US" sz="3000" dirty="0" smtClean="0"/>
              <a:t> man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baserat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på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detta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fått</a:t>
            </a:r>
            <a:r>
              <a:rPr lang="en-US" sz="3000" kern="1200" dirty="0" smtClean="0"/>
              <a:t> </a:t>
            </a:r>
            <a:r>
              <a:rPr lang="en-US" sz="3000" kern="1200" dirty="0"/>
              <a:t>A+ </a:t>
            </a:r>
            <a:r>
              <a:rPr lang="en-US" sz="3000" dirty="0" err="1"/>
              <a:t>i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miljö</a:t>
            </a:r>
            <a:r>
              <a:rPr lang="en-US" sz="3000" kern="1200" dirty="0" smtClean="0"/>
              <a:t>-rating.</a:t>
            </a:r>
            <a:endParaRPr lang="en-US" sz="3000" kern="1200" dirty="0"/>
          </a:p>
          <a:p>
            <a:pPr eaLnBrk="1" hangingPunct="1">
              <a:defRPr/>
            </a:pPr>
            <a:r>
              <a:rPr lang="en-US" sz="3000" dirty="0" err="1" smtClean="0"/>
              <a:t>Ett</a:t>
            </a:r>
            <a:r>
              <a:rPr lang="en-US" sz="3000" dirty="0" smtClean="0"/>
              <a:t> </a:t>
            </a:r>
            <a:r>
              <a:rPr lang="en-US" sz="3000" dirty="0" err="1" smtClean="0"/>
              <a:t>konsumentinstitut</a:t>
            </a:r>
            <a:r>
              <a:rPr lang="en-US" sz="3000" kern="1200" dirty="0" smtClean="0"/>
              <a:t>, </a:t>
            </a:r>
            <a:r>
              <a:rPr lang="en-US" sz="3000" kern="1200" dirty="0" err="1" smtClean="0"/>
              <a:t>får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ett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stickprov</a:t>
            </a:r>
            <a:r>
              <a:rPr lang="en-US" sz="3000" kern="1200" dirty="0" smtClean="0"/>
              <a:t> om 25 </a:t>
            </a:r>
            <a:r>
              <a:rPr lang="en-US" sz="3000" kern="1200" dirty="0" err="1" smtClean="0"/>
              <a:t>bilar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att</a:t>
            </a:r>
            <a:r>
              <a:rPr lang="en-US" sz="3000" kern="1200" dirty="0" smtClean="0"/>
              <a:t> </a:t>
            </a:r>
            <a:r>
              <a:rPr lang="en-US" sz="3000" kern="1200" dirty="0" err="1" smtClean="0"/>
              <a:t>testa</a:t>
            </a:r>
            <a:r>
              <a:rPr lang="en-US" sz="3000" kern="1200" dirty="0" smtClean="0"/>
              <a:t>. </a:t>
            </a:r>
            <a:endParaRPr lang="en-US" sz="3000" kern="1200" dirty="0"/>
          </a:p>
          <a:p>
            <a:pPr eaLnBrk="1" hangingPunct="1">
              <a:defRPr/>
            </a:pPr>
            <a:r>
              <a:rPr lang="en-US" sz="3000" dirty="0" err="1" smtClean="0"/>
              <a:t>Varje</a:t>
            </a:r>
            <a:r>
              <a:rPr lang="en-US" sz="3000" dirty="0" smtClean="0"/>
              <a:t> </a:t>
            </a:r>
            <a:r>
              <a:rPr lang="en-US" sz="3000" dirty="0" err="1" smtClean="0"/>
              <a:t>bil</a:t>
            </a:r>
            <a:r>
              <a:rPr lang="en-US" sz="3000" dirty="0" smtClean="0"/>
              <a:t> </a:t>
            </a:r>
            <a:r>
              <a:rPr lang="en-US" sz="3000" dirty="0" err="1" smtClean="0"/>
              <a:t>körs</a:t>
            </a:r>
            <a:r>
              <a:rPr lang="en-US" sz="3000" dirty="0" smtClean="0"/>
              <a:t> </a:t>
            </a:r>
            <a:r>
              <a:rPr lang="en-US" sz="3000" dirty="0" err="1" smtClean="0"/>
              <a:t>samma</a:t>
            </a:r>
            <a:r>
              <a:rPr lang="en-US" sz="3000" dirty="0" smtClean="0"/>
              <a:t> </a:t>
            </a:r>
            <a:r>
              <a:rPr lang="en-US" sz="3000" dirty="0" err="1" smtClean="0"/>
              <a:t>sträcka</a:t>
            </a:r>
            <a:r>
              <a:rPr lang="en-US" sz="3000" dirty="0" smtClean="0"/>
              <a:t> under </a:t>
            </a:r>
            <a:r>
              <a:rPr lang="en-US" sz="3000" dirty="0" err="1" smtClean="0"/>
              <a:t>samma</a:t>
            </a:r>
            <a:r>
              <a:rPr lang="en-US" sz="3000" dirty="0" smtClean="0"/>
              <a:t> </a:t>
            </a:r>
            <a:r>
              <a:rPr lang="en-US" sz="3000" dirty="0" err="1" smtClean="0"/>
              <a:t>förhållanden</a:t>
            </a:r>
            <a:r>
              <a:rPr lang="en-US" sz="3000" dirty="0" smtClean="0"/>
              <a:t> </a:t>
            </a:r>
            <a:r>
              <a:rPr lang="en-US" sz="3000" dirty="0" err="1" smtClean="0"/>
              <a:t>för</a:t>
            </a:r>
            <a:r>
              <a:rPr lang="en-US" sz="3000" dirty="0" smtClean="0"/>
              <a:t> </a:t>
            </a:r>
            <a:r>
              <a:rPr lang="en-US" sz="3000" dirty="0" err="1" smtClean="0"/>
              <a:t>att</a:t>
            </a:r>
            <a:r>
              <a:rPr lang="en-US" sz="3000" dirty="0" smtClean="0"/>
              <a:t> ta </a:t>
            </a:r>
            <a:r>
              <a:rPr lang="en-US" sz="3000" dirty="0" err="1" smtClean="0"/>
              <a:t>reda</a:t>
            </a:r>
            <a:r>
              <a:rPr lang="en-US" sz="3000" dirty="0" smtClean="0"/>
              <a:t> </a:t>
            </a:r>
            <a:r>
              <a:rPr lang="en-US" sz="3000" dirty="0" err="1" smtClean="0"/>
              <a:t>på</a:t>
            </a:r>
            <a:r>
              <a:rPr lang="en-US" sz="3000" dirty="0" smtClean="0"/>
              <a:t> </a:t>
            </a:r>
            <a:r>
              <a:rPr lang="en-US" sz="3000" dirty="0" err="1" smtClean="0"/>
              <a:t>bränsleförbrukningen</a:t>
            </a:r>
            <a:r>
              <a:rPr lang="en-US" sz="3000" dirty="0" smtClean="0"/>
              <a:t> </a:t>
            </a:r>
            <a:r>
              <a:rPr lang="en-US" sz="3000" dirty="0" err="1" smtClean="0"/>
              <a:t>i</a:t>
            </a:r>
            <a:r>
              <a:rPr lang="en-US" sz="3000" kern="1200" dirty="0" smtClean="0"/>
              <a:t> </a:t>
            </a:r>
            <a:r>
              <a:rPr lang="en-US" sz="3000" kern="1200" dirty="0"/>
              <a:t>mpg.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Case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 err="1" smtClean="0"/>
              <a:t>Bränsleförbrukning</a:t>
            </a:r>
            <a:r>
              <a:rPr lang="en-US" sz="3600" dirty="0" smtClean="0"/>
              <a:t> hos “</a:t>
            </a:r>
            <a:r>
              <a:rPr lang="en-US" sz="3600" dirty="0" err="1"/>
              <a:t>u</a:t>
            </a:r>
            <a:r>
              <a:rPr lang="en-US" sz="3600" dirty="0" err="1" smtClean="0"/>
              <a:t>ltragröna</a:t>
            </a:r>
            <a:r>
              <a:rPr lang="en-US" sz="3600" dirty="0" smtClean="0"/>
              <a:t> </a:t>
            </a:r>
            <a:r>
              <a:rPr lang="en-US" sz="3600" dirty="0" err="1" smtClean="0"/>
              <a:t>bilar</a:t>
            </a:r>
            <a:r>
              <a:rPr lang="en-US" sz="3600" dirty="0" smtClean="0"/>
              <a:t>”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495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2800" kern="1200" dirty="0" smtClean="0"/>
              <a:t>  </a:t>
            </a:r>
            <a:r>
              <a:rPr lang="en-US" sz="2800" kern="1200" dirty="0"/>
              <a:t>mpg </a:t>
            </a:r>
            <a:r>
              <a:rPr lang="en-US" sz="2800" kern="1200" dirty="0" err="1" smtClean="0"/>
              <a:t>för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varje</a:t>
            </a:r>
            <a:r>
              <a:rPr lang="en-US" sz="2800" kern="1200" dirty="0" smtClean="0"/>
              <a:t> “</a:t>
            </a:r>
            <a:r>
              <a:rPr lang="en-US" sz="2800" kern="1200" dirty="0" err="1" smtClean="0"/>
              <a:t>ultragrön</a:t>
            </a:r>
            <a:r>
              <a:rPr lang="en-US" sz="2800" kern="1200" dirty="0" smtClean="0"/>
              <a:t>” </a:t>
            </a:r>
            <a:r>
              <a:rPr lang="en-US" sz="2800" kern="1200" dirty="0" err="1" smtClean="0"/>
              <a:t>bil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ges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nedan</a:t>
            </a:r>
            <a:r>
              <a:rPr lang="en-US" sz="2800" kern="1200" dirty="0" smtClean="0"/>
              <a:t>:</a:t>
            </a:r>
            <a:r>
              <a:rPr lang="en-US" sz="2800" kern="1200" dirty="0"/>
              <a:t/>
            </a:r>
            <a:br>
              <a:rPr lang="en-US" sz="2800" kern="1200" dirty="0"/>
            </a:br>
            <a:r>
              <a:rPr lang="en-US" sz="2800" kern="1200" dirty="0"/>
              <a:t/>
            </a:r>
            <a:br>
              <a:rPr lang="en-US" sz="2800" kern="1200" dirty="0"/>
            </a:br>
            <a:r>
              <a:rPr lang="en-US" sz="2800" kern="1200" dirty="0"/>
              <a:t/>
            </a:r>
            <a:br>
              <a:rPr lang="en-US" sz="2800" kern="1200" dirty="0"/>
            </a:br>
            <a:r>
              <a:rPr lang="en-US" sz="2800" kern="1200" dirty="0"/>
              <a:t/>
            </a:r>
            <a:br>
              <a:rPr lang="en-US" sz="2800" kern="1200" dirty="0"/>
            </a:br>
            <a:endParaRPr lang="en-US" sz="2800" kern="1200" dirty="0"/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kern="1200" dirty="0"/>
          </a:p>
          <a:p>
            <a:pPr eaLnBrk="1" hangingPunct="1">
              <a:defRPr/>
            </a:pPr>
            <a:endParaRPr lang="en-US" sz="2800" kern="1200" dirty="0"/>
          </a:p>
          <a:p>
            <a:pPr eaLnBrk="1" hangingPunct="1">
              <a:defRPr/>
            </a:pPr>
            <a:r>
              <a:rPr lang="en-US" sz="2800" kern="1200" dirty="0" err="1" smtClean="0"/>
              <a:t>Vill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använda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dessa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stickprovsdata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för</a:t>
            </a:r>
            <a:r>
              <a:rPr lang="en-US" sz="2800" kern="1200" dirty="0" smtClean="0"/>
              <a:t> </a:t>
            </a:r>
            <a:r>
              <a:rPr lang="en-US" sz="2800" kern="1200" dirty="0" err="1" smtClean="0"/>
              <a:t>att</a:t>
            </a:r>
            <a:r>
              <a:rPr lang="en-US" sz="2800" kern="1200" dirty="0" smtClean="0"/>
              <a:t>:</a:t>
            </a:r>
            <a:endParaRPr lang="en-US" sz="2800" kern="1200" dirty="0"/>
          </a:p>
          <a:p>
            <a:pPr marL="692150" lvl="1" indent="-352425" eaLnBrk="1" hangingPunct="1">
              <a:defRPr/>
            </a:pPr>
            <a:r>
              <a:rPr lang="en-US" sz="2400" kern="1200" dirty="0" smtClean="0"/>
              <a:t>med </a:t>
            </a:r>
            <a:r>
              <a:rPr lang="en-US" sz="2400" kern="1200" dirty="0"/>
              <a:t>90% </a:t>
            </a:r>
            <a:r>
              <a:rPr lang="en-US" sz="2400" kern="1200" dirty="0" err="1" smtClean="0"/>
              <a:t>konfidens</a:t>
            </a:r>
            <a:r>
              <a:rPr lang="en-US" sz="2400" kern="1200" dirty="0" smtClean="0"/>
              <a:t> </a:t>
            </a:r>
            <a:r>
              <a:rPr lang="en-US" sz="2400" kern="1200" dirty="0" err="1" smtClean="0"/>
              <a:t>skatta</a:t>
            </a:r>
            <a:r>
              <a:rPr lang="en-US" sz="2400" kern="1200" dirty="0" smtClean="0"/>
              <a:t>: </a:t>
            </a:r>
            <a:endParaRPr lang="en-US" sz="2400" kern="1200" dirty="0"/>
          </a:p>
          <a:p>
            <a:pPr marL="1254125" lvl="2" indent="-339725" eaLnBrk="1" hangingPunct="1">
              <a:defRPr/>
            </a:pPr>
            <a:r>
              <a:rPr lang="en-US" sz="2400" kern="1200" dirty="0" smtClean="0"/>
              <a:t>  </a:t>
            </a:r>
            <a:r>
              <a:rPr lang="en-US" sz="2400" kern="1200" dirty="0" err="1" smtClean="0"/>
              <a:t>medel</a:t>
            </a:r>
            <a:r>
              <a:rPr lang="en-US" dirty="0"/>
              <a:t>-</a:t>
            </a:r>
            <a:r>
              <a:rPr lang="en-US" sz="2400" kern="1200" dirty="0" smtClean="0"/>
              <a:t>mpg </a:t>
            </a:r>
            <a:r>
              <a:rPr lang="en-US" sz="2400" kern="1200" dirty="0" err="1" smtClean="0"/>
              <a:t>för</a:t>
            </a:r>
            <a:r>
              <a:rPr lang="en-US" sz="2400" kern="1200" dirty="0" smtClean="0"/>
              <a:t> </a:t>
            </a:r>
            <a:r>
              <a:rPr lang="en-US" sz="2400" kern="1200" dirty="0" err="1" smtClean="0"/>
              <a:t>alla</a:t>
            </a:r>
            <a:r>
              <a:rPr lang="en-US" sz="2400" kern="1200" dirty="0" smtClean="0"/>
              <a:t> </a:t>
            </a:r>
            <a:r>
              <a:rPr lang="en-US" sz="2400" kern="1200" dirty="0" err="1" smtClean="0"/>
              <a:t>ultragröna</a:t>
            </a:r>
            <a:r>
              <a:rPr lang="en-US" sz="2400" kern="1200" dirty="0" smtClean="0"/>
              <a:t> </a:t>
            </a:r>
            <a:r>
              <a:rPr lang="en-US" sz="2400" kern="1200" dirty="0" err="1" smtClean="0"/>
              <a:t>bilar</a:t>
            </a:r>
            <a:r>
              <a:rPr lang="en-US" sz="2400" kern="1200" dirty="0" smtClean="0"/>
              <a:t>.</a:t>
            </a:r>
            <a:endParaRPr lang="en-US" sz="2400" kern="1200" dirty="0"/>
          </a:p>
          <a:p>
            <a:pPr marL="1254125" lvl="2" indent="-339725">
              <a:defRPr/>
            </a:pPr>
            <a:r>
              <a:rPr lang="en-US" sz="2400" kern="1200" dirty="0" smtClean="0"/>
              <a:t>  </a:t>
            </a:r>
            <a:r>
              <a:rPr lang="en-US" sz="2400" kern="1200" dirty="0" err="1" smtClean="0"/>
              <a:t>proportionen</a:t>
            </a:r>
            <a:r>
              <a:rPr lang="en-US" sz="2400" kern="1200" dirty="0" smtClean="0"/>
              <a:t> </a:t>
            </a:r>
            <a:r>
              <a:rPr lang="en-US" sz="2400" kern="1200" dirty="0" err="1" smtClean="0"/>
              <a:t>av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ultragröna</a:t>
            </a:r>
            <a:r>
              <a:rPr lang="en-US" dirty="0"/>
              <a:t> </a:t>
            </a:r>
            <a:r>
              <a:rPr lang="en-US" dirty="0" err="1"/>
              <a:t>bilar</a:t>
            </a:r>
            <a:r>
              <a:rPr lang="en-US" dirty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får</a:t>
            </a:r>
            <a:r>
              <a:rPr lang="en-US" dirty="0" smtClean="0"/>
              <a:t> </a:t>
            </a:r>
            <a:r>
              <a:rPr lang="en-US" dirty="0" err="1" smtClean="0"/>
              <a:t>över</a:t>
            </a:r>
            <a:r>
              <a:rPr lang="en-US" dirty="0" smtClean="0"/>
              <a:t> </a:t>
            </a:r>
            <a:r>
              <a:rPr lang="en-US" dirty="0" err="1" smtClean="0"/>
              <a:t>ö</a:t>
            </a:r>
            <a:r>
              <a:rPr lang="en-US" sz="2400" kern="1200" dirty="0" err="1" smtClean="0"/>
              <a:t>ver</a:t>
            </a:r>
            <a:r>
              <a:rPr lang="en-US" sz="2400" kern="1200" dirty="0" smtClean="0"/>
              <a:t> </a:t>
            </a:r>
            <a:r>
              <a:rPr lang="en-US" sz="2400" kern="1200" dirty="0"/>
              <a:t>100 mpg.</a:t>
            </a:r>
          </a:p>
          <a:p>
            <a:pPr marL="692150" lvl="1" indent="-352425">
              <a:defRPr/>
            </a:pPr>
            <a:r>
              <a:rPr lang="en-US" sz="2400" dirty="0" err="1" smtClean="0"/>
              <a:t>Bestämma</a:t>
            </a:r>
            <a:r>
              <a:rPr lang="en-US" sz="2400" dirty="0" smtClean="0"/>
              <a:t> </a:t>
            </a:r>
            <a:r>
              <a:rPr lang="en-US" sz="2400" dirty="0" err="1" smtClean="0"/>
              <a:t>stickprovsstorleken</a:t>
            </a:r>
            <a:r>
              <a:rPr lang="en-US" sz="2400" dirty="0" smtClean="0"/>
              <a:t> </a:t>
            </a:r>
            <a:r>
              <a:rPr lang="en-US" sz="2400" dirty="0" err="1" smtClean="0"/>
              <a:t>som</a:t>
            </a:r>
            <a:r>
              <a:rPr lang="en-US" sz="2400" dirty="0" smtClean="0"/>
              <a:t> </a:t>
            </a:r>
            <a:r>
              <a:rPr lang="en-US" sz="2400" dirty="0" err="1" smtClean="0"/>
              <a:t>krävs</a:t>
            </a:r>
            <a:r>
              <a:rPr lang="en-US" sz="2400" dirty="0" smtClean="0"/>
              <a:t> </a:t>
            </a:r>
            <a:r>
              <a:rPr lang="en-US" sz="2400" dirty="0" err="1" smtClean="0"/>
              <a:t>för</a:t>
            </a:r>
            <a:r>
              <a:rPr lang="en-US" sz="2400" dirty="0" smtClean="0"/>
              <a:t> </a:t>
            </a:r>
            <a:r>
              <a:rPr lang="en-US" sz="2400" dirty="0" err="1" smtClean="0"/>
              <a:t>att</a:t>
            </a:r>
            <a:r>
              <a:rPr lang="en-US" sz="2400" dirty="0" smtClean="0"/>
              <a:t> </a:t>
            </a:r>
            <a:r>
              <a:rPr lang="en-US" sz="2400" dirty="0" err="1" smtClean="0"/>
              <a:t>få</a:t>
            </a:r>
            <a:r>
              <a:rPr lang="en-US" sz="2400" dirty="0" smtClean="0"/>
              <a:t> </a:t>
            </a:r>
            <a:r>
              <a:rPr lang="en-US" sz="2400" dirty="0" err="1" smtClean="0"/>
              <a:t>rätt</a:t>
            </a:r>
            <a:r>
              <a:rPr lang="en-US" sz="2400" dirty="0" smtClean="0"/>
              <a:t> precision hos </a:t>
            </a:r>
            <a:r>
              <a:rPr lang="en-US" sz="2400" dirty="0" err="1" smtClean="0"/>
              <a:t>skattningarna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534400" cy="1143000"/>
          </a:xfrm>
        </p:spPr>
        <p:txBody>
          <a:bodyPr>
            <a:noAutofit/>
          </a:bodyPr>
          <a:lstStyle/>
          <a:p>
            <a:r>
              <a:rPr lang="en-US" sz="3200" dirty="0"/>
              <a:t>Case: </a:t>
            </a:r>
            <a:br>
              <a:rPr lang="en-US" sz="3200" dirty="0"/>
            </a:br>
            <a:r>
              <a:rPr lang="en-US" sz="3200" dirty="0" err="1"/>
              <a:t>Bränsleförbrukning</a:t>
            </a:r>
            <a:r>
              <a:rPr lang="en-US" sz="3200" dirty="0"/>
              <a:t> hos “</a:t>
            </a:r>
            <a:r>
              <a:rPr lang="en-US" sz="3200" dirty="0" err="1"/>
              <a:t>ultragröna</a:t>
            </a:r>
            <a:r>
              <a:rPr lang="en-US" sz="3200" dirty="0"/>
              <a:t> </a:t>
            </a:r>
            <a:r>
              <a:rPr lang="en-US" sz="3200" dirty="0" err="1"/>
              <a:t>bilar</a:t>
            </a:r>
            <a:r>
              <a:rPr lang="en-US" sz="3200" dirty="0"/>
              <a:t>” </a:t>
            </a:r>
          </a:p>
        </p:txBody>
      </p:sp>
      <p:sp>
        <p:nvSpPr>
          <p:cNvPr id="5" name="Rectangle 4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33600"/>
            <a:ext cx="5229895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373063" y="1516380"/>
                <a:ext cx="8770937" cy="511302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spcBef>
                    <a:spcPct val="20000"/>
                  </a:spcBef>
                  <a:buSzPct val="130000"/>
                  <a:buFont typeface="Arial" panose="020B0604020202020204" pitchFamily="34" charset="0"/>
                  <a:buChar char="•"/>
                  <a:defRPr/>
                </a:pPr>
                <a:r>
                  <a:rPr lang="en-US" sz="2800" b="1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punktskattare</a:t>
                </a:r>
                <a:endParaRPr lang="en-US" sz="2800" b="1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804863" lvl="2" indent="-347663">
                  <a:spcBef>
                    <a:spcPct val="20000"/>
                  </a:spcBef>
                  <a:buSzPct val="65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funktion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av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stickprovet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som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används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att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göra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inferens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gissa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på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)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värdet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hos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okänd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populationsparameter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4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804863" lvl="2" indent="-347663">
                  <a:spcBef>
                    <a:spcPct val="20000"/>
                  </a:spcBef>
                  <a:buSzPct val="65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Till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exempel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är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punktskattare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i="1" kern="0" dirty="0">
                    <a:latin typeface="Helvetica" panose="020B0604020202020204" pitchFamily="34" charset="0"/>
                    <a:cs typeface="Helvetica" panose="020B0604020202020204" pitchFamily="34" charset="0"/>
                    <a:sym typeface="Symbol"/>
                  </a:rPr>
                  <a:t>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och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sv-SE" sz="24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är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punktskattare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</m:oMath>
                </a14:m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 </a:t>
                </a:r>
              </a:p>
              <a:p>
                <a:pPr marL="457200" lvl="2" indent="-457200">
                  <a:spcBef>
                    <a:spcPct val="20000"/>
                  </a:spcBef>
                  <a:buSzPct val="130000"/>
                  <a:buFont typeface="Arial" panose="020B0604020202020204" pitchFamily="34" charset="0"/>
                  <a:buChar char="•"/>
                  <a:defRPr/>
                </a:pPr>
                <a:r>
                  <a:rPr lang="en-US" sz="2800" b="1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punktskattning</a:t>
                </a:r>
                <a:endParaRPr lang="en-US" sz="2800" b="1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798513" lvl="3" indent="-347663">
                  <a:spcBef>
                    <a:spcPct val="20000"/>
                  </a:spcBef>
                  <a:buSzPct val="65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Värdet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hos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punktskattare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från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ett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givet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stickprov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4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798513" lvl="3" indent="-347663">
                  <a:spcBef>
                    <a:spcPct val="20000"/>
                  </a:spcBef>
                  <a:buSzPct val="65000"/>
                  <a:buFont typeface="Wingdings" panose="05000000000000000000" pitchFamily="2" charset="2"/>
                  <a:buChar char="ü"/>
                  <a:defRPr/>
                </a:pP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Till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exempel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b="0" i="1" kern="0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=96.52</m:t>
                    </m:r>
                  </m:oMath>
                </a14:m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mpg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är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en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punktskattning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medel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mpg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alla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ultragröna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bilar</a:t>
                </a:r>
                <a:r>
                  <a:rPr lang="en-US" sz="24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sz="24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lvl="1">
                  <a:spcBef>
                    <a:spcPct val="20000"/>
                  </a:spcBef>
                  <a:buClr>
                    <a:schemeClr val="accent1"/>
                  </a:buClr>
                  <a:buSzPct val="130000"/>
                  <a:defRPr/>
                </a:pPr>
                <a:endParaRPr lang="en-US" sz="3200" kern="0" dirty="0">
                  <a:latin typeface="+mn-lt"/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516380"/>
                <a:ext cx="8770937" cy="5113020"/>
              </a:xfrm>
              <a:prstGeom prst="rect">
                <a:avLst/>
              </a:prstGeom>
              <a:blipFill>
                <a:blip r:embed="rId3"/>
                <a:stretch>
                  <a:fillRect l="-1946" t="-3099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11875" y="1083879"/>
            <a:ext cx="9155875" cy="400110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.1 </a:t>
            </a:r>
            <a:r>
              <a:rPr lang="en-US" sz="2000" b="0" dirty="0" err="1" smtClean="0"/>
              <a:t>Förklara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ett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konfidensintervall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9" name="Rectangle 8"/>
          <p:cNvSpPr/>
          <p:nvPr/>
        </p:nvSpPr>
        <p:spPr>
          <a:xfrm>
            <a:off x="14850" y="6084025"/>
            <a:ext cx="1432950" cy="39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8.1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73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4191000"/>
            <a:ext cx="6019800" cy="838200"/>
          </a:xfrm>
          <a:prstGeom prst="rect">
            <a:avLst/>
          </a:prstGeom>
          <a:solidFill>
            <a:srgbClr val="FD8E7B"/>
          </a:solidFill>
          <a:ln>
            <a:solidFill>
              <a:srgbClr val="FD8E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 noChangeAspect="1"/>
          </p:cNvSpPr>
          <p:nvPr>
            <p:ph idx="1"/>
          </p:nvPr>
        </p:nvSpPr>
        <p:spPr>
          <a:xfrm>
            <a:off x="373063" y="1643543"/>
            <a:ext cx="8770937" cy="46957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800" b="1" dirty="0" err="1" smtClean="0"/>
              <a:t>konfidensintervall</a:t>
            </a:r>
            <a:r>
              <a:rPr lang="en-US" sz="2800" dirty="0" smtClean="0"/>
              <a:t> – </a:t>
            </a:r>
            <a:r>
              <a:rPr lang="en-US" sz="2800" dirty="0" err="1" smtClean="0"/>
              <a:t>ger</a:t>
            </a:r>
            <a:r>
              <a:rPr lang="en-US" sz="2800" dirty="0" smtClean="0"/>
              <a:t> </a:t>
            </a:r>
            <a:r>
              <a:rPr lang="en-US" sz="2800" dirty="0" err="1" smtClean="0"/>
              <a:t>ett</a:t>
            </a:r>
            <a:r>
              <a:rPr lang="en-US" sz="2800" dirty="0" smtClean="0"/>
              <a:t> </a:t>
            </a:r>
            <a:r>
              <a:rPr lang="en-US" sz="2800" dirty="0" err="1" smtClean="0"/>
              <a:t>spann</a:t>
            </a:r>
            <a:r>
              <a:rPr lang="en-US" sz="2800" dirty="0" smtClean="0"/>
              <a:t> </a:t>
            </a:r>
            <a:r>
              <a:rPr lang="en-US" sz="2800" dirty="0" err="1" smtClean="0"/>
              <a:t>av</a:t>
            </a:r>
            <a:r>
              <a:rPr lang="en-US" sz="2800" dirty="0" smtClean="0"/>
              <a:t> </a:t>
            </a:r>
            <a:r>
              <a:rPr lang="en-US" sz="2800" dirty="0" err="1" smtClean="0"/>
              <a:t>värden</a:t>
            </a:r>
            <a:r>
              <a:rPr lang="en-US" sz="2800" dirty="0" smtClean="0"/>
              <a:t> </a:t>
            </a:r>
            <a:r>
              <a:rPr lang="en-US" sz="2800" dirty="0" err="1" smtClean="0"/>
              <a:t>som</a:t>
            </a:r>
            <a:r>
              <a:rPr lang="en-US" sz="2800" dirty="0" smtClean="0"/>
              <a:t>, med </a:t>
            </a:r>
            <a:r>
              <a:rPr lang="en-US" sz="2800" dirty="0" err="1" smtClean="0"/>
              <a:t>en</a:t>
            </a:r>
            <a:r>
              <a:rPr lang="en-US" sz="2800" dirty="0" smtClean="0"/>
              <a:t> given </a:t>
            </a:r>
            <a:r>
              <a:rPr lang="en-US" sz="2800" dirty="0" err="1" smtClean="0"/>
              <a:t>konfidensgrad</a:t>
            </a:r>
            <a:r>
              <a:rPr lang="en-US" sz="2800" dirty="0" smtClean="0"/>
              <a:t>, </a:t>
            </a:r>
            <a:r>
              <a:rPr lang="en-US" sz="2800" dirty="0" err="1" smtClean="0"/>
              <a:t>innehåller</a:t>
            </a:r>
            <a:r>
              <a:rPr lang="en-US" sz="2800" dirty="0" smtClean="0"/>
              <a:t>   </a:t>
            </a:r>
            <a:r>
              <a:rPr lang="en-US" sz="2800" dirty="0" err="1" smtClean="0"/>
              <a:t>populationsparametern</a:t>
            </a:r>
            <a:r>
              <a:rPr lang="en-US" sz="2800" dirty="0" smtClean="0"/>
              <a:t>.</a:t>
            </a:r>
            <a:endParaRPr lang="en-US" sz="2800" dirty="0"/>
          </a:p>
          <a:p>
            <a:pPr lvl="1" indent="-403225" eaLnBrk="1" hangingPunct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/>
              <a:t>Kallas</a:t>
            </a:r>
            <a:r>
              <a:rPr lang="en-US" sz="2400" dirty="0" smtClean="0"/>
              <a:t> </a:t>
            </a:r>
            <a:r>
              <a:rPr lang="en-US" sz="2400" dirty="0" err="1" smtClean="0"/>
              <a:t>också</a:t>
            </a:r>
            <a:r>
              <a:rPr lang="en-US" sz="2400" dirty="0" smtClean="0"/>
              <a:t> </a:t>
            </a:r>
            <a:r>
              <a:rPr lang="en-US" sz="2400" b="1" dirty="0" err="1" smtClean="0"/>
              <a:t>intervallskattning</a:t>
            </a:r>
            <a:r>
              <a:rPr lang="en-US" sz="2400" dirty="0" smtClean="0"/>
              <a:t>.</a:t>
            </a:r>
            <a:endParaRPr lang="en-US" sz="2400" dirty="0"/>
          </a:p>
          <a:p>
            <a:pPr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z="2800" dirty="0" err="1"/>
              <a:t>K</a:t>
            </a:r>
            <a:r>
              <a:rPr lang="en-US" sz="2800" dirty="0" err="1" smtClean="0"/>
              <a:t>onstruera</a:t>
            </a:r>
            <a:r>
              <a:rPr lang="en-US" sz="2800" dirty="0" smtClean="0"/>
              <a:t> </a:t>
            </a:r>
            <a:r>
              <a:rPr lang="en-US" sz="2800" dirty="0" err="1" smtClean="0"/>
              <a:t>ett</a:t>
            </a:r>
            <a:r>
              <a:rPr lang="en-US" sz="2800" dirty="0" smtClean="0"/>
              <a:t> </a:t>
            </a:r>
            <a:r>
              <a:rPr lang="en-US" sz="2800" dirty="0" err="1" smtClean="0"/>
              <a:t>konfidensintervall</a:t>
            </a:r>
            <a:r>
              <a:rPr lang="en-US" sz="2800" dirty="0" smtClean="0"/>
              <a:t> </a:t>
            </a:r>
            <a:r>
              <a:rPr lang="en-US" sz="2800" dirty="0" err="1" smtClean="0"/>
              <a:t>som</a:t>
            </a:r>
            <a:r>
              <a:rPr lang="en-US" sz="2800" dirty="0" smtClean="0"/>
              <a:t>: </a:t>
            </a:r>
            <a:endParaRPr lang="en-US" sz="2800" dirty="0"/>
          </a:p>
          <a:p>
            <a:pPr marL="0" indent="0" algn="ctr" eaLnBrk="1" hangingPunct="1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3200" dirty="0" err="1" smtClean="0"/>
              <a:t>punktskattning</a:t>
            </a:r>
            <a:r>
              <a:rPr lang="en-US" sz="3200" dirty="0" smtClean="0"/>
              <a:t> </a:t>
            </a:r>
            <a:r>
              <a:rPr lang="en-US" sz="3200" dirty="0"/>
              <a:t>± </a:t>
            </a:r>
            <a:r>
              <a:rPr lang="en-US" sz="3200" dirty="0" err="1" smtClean="0"/>
              <a:t>felmarginal</a:t>
            </a:r>
            <a:r>
              <a:rPr lang="en-US" sz="3200" dirty="0" smtClean="0"/>
              <a:t>.</a:t>
            </a:r>
            <a:endParaRPr lang="en-US" sz="3200" i="1" dirty="0"/>
          </a:p>
          <a:p>
            <a:pPr marL="796925" lvl="1" indent="-457200" eaLnBrk="1" hangingPunct="1">
              <a:lnSpc>
                <a:spcPct val="110000"/>
              </a:lnSpc>
              <a:spcBef>
                <a:spcPts val="3600"/>
              </a:spcBef>
              <a:buFont typeface="Wingdings" panose="05000000000000000000" pitchFamily="2" charset="2"/>
              <a:buChar char="ü"/>
            </a:pPr>
            <a:r>
              <a:rPr lang="en-US" sz="2400" b="1" dirty="0" err="1" smtClean="0"/>
              <a:t>felmarginalen</a:t>
            </a:r>
            <a:r>
              <a:rPr lang="en-US" sz="2400" b="1" dirty="0" smtClean="0"/>
              <a:t> </a:t>
            </a:r>
            <a:r>
              <a:rPr lang="en-US" sz="2400" dirty="0" err="1" smtClean="0"/>
              <a:t>bestäms</a:t>
            </a:r>
            <a:r>
              <a:rPr lang="en-US" sz="2400" dirty="0" smtClean="0"/>
              <a:t> med </a:t>
            </a:r>
            <a:r>
              <a:rPr lang="en-US" sz="2400" dirty="0" err="1" smtClean="0"/>
              <a:t>hjälp</a:t>
            </a:r>
            <a:r>
              <a:rPr lang="en-US" sz="2400" dirty="0" smtClean="0"/>
              <a:t> </a:t>
            </a:r>
            <a:r>
              <a:rPr lang="en-US" sz="2400" dirty="0" err="1" smtClean="0"/>
              <a:t>av</a:t>
            </a:r>
            <a:r>
              <a:rPr lang="en-US" sz="2400" dirty="0" smtClean="0"/>
              <a:t> </a:t>
            </a:r>
            <a:r>
              <a:rPr lang="en-US" sz="2400" dirty="0" err="1" smtClean="0"/>
              <a:t>ett</a:t>
            </a:r>
            <a:r>
              <a:rPr lang="en-US" sz="2400" dirty="0" smtClean="0"/>
              <a:t> </a:t>
            </a:r>
            <a:r>
              <a:rPr lang="en-US" sz="2400" dirty="0" err="1" smtClean="0"/>
              <a:t>mått</a:t>
            </a:r>
            <a:r>
              <a:rPr lang="en-US" sz="2400" dirty="0" smtClean="0"/>
              <a:t> </a:t>
            </a:r>
            <a:r>
              <a:rPr lang="en-US" sz="2400" dirty="0" err="1" smtClean="0"/>
              <a:t>på</a:t>
            </a:r>
            <a:r>
              <a:rPr lang="en-US" sz="2400" dirty="0" smtClean="0"/>
              <a:t> </a:t>
            </a:r>
            <a:r>
              <a:rPr lang="en-US" sz="2400" dirty="0" err="1" smtClean="0"/>
              <a:t>variabiliteten</a:t>
            </a:r>
            <a:r>
              <a:rPr lang="en-US" sz="2400" dirty="0" smtClean="0"/>
              <a:t> hos </a:t>
            </a:r>
            <a:r>
              <a:rPr lang="en-US" sz="2400" dirty="0" err="1" smtClean="0"/>
              <a:t>skattaren</a:t>
            </a:r>
            <a:r>
              <a:rPr lang="en-US" sz="2400" dirty="0" smtClean="0"/>
              <a:t> </a:t>
            </a:r>
            <a:r>
              <a:rPr lang="en-US" sz="2400" dirty="0" err="1" smtClean="0"/>
              <a:t>och</a:t>
            </a:r>
            <a:r>
              <a:rPr lang="en-US" sz="2400" dirty="0" smtClean="0"/>
              <a:t> </a:t>
            </a:r>
            <a:r>
              <a:rPr lang="en-US" sz="2400" dirty="0" err="1" smtClean="0"/>
              <a:t>konfidensgraden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8.1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67" y="3813850"/>
            <a:ext cx="6795162" cy="228214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73063" y="2331720"/>
            <a:ext cx="8770937" cy="3886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1" indent="-45720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K</a:t>
            </a:r>
            <a:r>
              <a:rPr lang="en-US" sz="2800" b="1" dirty="0" err="1" smtClean="0"/>
              <a:t>onstruera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konfidensintervall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för</a:t>
            </a:r>
            <a:r>
              <a:rPr lang="en-US" sz="2800" b="1" dirty="0" smtClean="0"/>
              <a:t> </a:t>
            </a:r>
            <a:r>
              <a:rPr lang="en-US" sz="2800" b="1" i="1" dirty="0">
                <a:latin typeface="Symbol" pitchFamily="18" charset="2"/>
                <a:sym typeface="Symbol"/>
              </a:rPr>
              <a:t></a:t>
            </a:r>
            <a:r>
              <a:rPr lang="en-US" sz="2800" b="1" dirty="0"/>
              <a:t> </a:t>
            </a:r>
            <a:r>
              <a:rPr lang="en-US" sz="2800" b="1" dirty="0" err="1" smtClean="0"/>
              <a:t>när</a:t>
            </a:r>
            <a:r>
              <a:rPr lang="en-US" sz="2800" b="1" dirty="0" smtClean="0"/>
              <a:t> </a:t>
            </a:r>
            <a:r>
              <a:rPr lang="el-GR" sz="2800" b="1" i="1" dirty="0">
                <a:latin typeface="Calibri"/>
              </a:rPr>
              <a:t>σ</a:t>
            </a:r>
            <a:r>
              <a:rPr lang="en-US" sz="2800" b="1" dirty="0"/>
              <a:t> </a:t>
            </a:r>
            <a:r>
              <a:rPr lang="en-US" sz="2800" b="1" dirty="0" err="1" smtClean="0"/>
              <a:t>är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känt</a:t>
            </a:r>
            <a:endParaRPr lang="en-US" sz="2800" b="1" dirty="0"/>
          </a:p>
          <a:p>
            <a:pPr marL="800100" lvl="1" indent="-395288">
              <a:spcBef>
                <a:spcPct val="20000"/>
              </a:spcBef>
              <a:buSzPct val="60000"/>
              <a:buFont typeface="Wingdings" panose="05000000000000000000" pitchFamily="2" charset="2"/>
              <a:buChar char="ü"/>
              <a:defRPr/>
            </a:pPr>
            <a:r>
              <a:rPr lang="en-US" sz="2600" kern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Betrakta</a:t>
            </a:r>
            <a:r>
              <a:rPr lang="en-US" sz="2600" kern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600" kern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en</a:t>
            </a:r>
            <a:r>
              <a:rPr lang="en-US" sz="2600" kern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600" kern="0" dirty="0">
                <a:latin typeface="Helvetica" panose="020B0604020202020204" pitchFamily="34" charset="0"/>
                <a:cs typeface="Helvetica" panose="020B0604020202020204" pitchFamily="34" charset="0"/>
              </a:rPr>
              <a:t>standard </a:t>
            </a:r>
            <a:r>
              <a:rPr lang="en-US" sz="2600" kern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normalfördelad</a:t>
            </a:r>
            <a:r>
              <a:rPr lang="en-US" sz="2600" kern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600" kern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s.v</a:t>
            </a:r>
            <a:r>
              <a:rPr lang="en-US" sz="2600" kern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US" sz="2600" i="1" kern="0" dirty="0">
                <a:latin typeface="Helvetica" panose="020B0604020202020204" pitchFamily="34" charset="0"/>
                <a:cs typeface="Helvetica" panose="020B0604020202020204" pitchFamily="34" charset="0"/>
              </a:rPr>
              <a:t>Z</a:t>
            </a:r>
            <a:r>
              <a:rPr lang="en-US" sz="2600" kern="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800100" lvl="1" indent="-395288">
              <a:spcBef>
                <a:spcPct val="20000"/>
              </a:spcBef>
              <a:buSzPct val="60000"/>
              <a:buFont typeface="Wingdings" panose="05000000000000000000" pitchFamily="2" charset="2"/>
              <a:buChar char="ü"/>
              <a:defRPr/>
            </a:pPr>
            <a:r>
              <a:rPr lang="en-US" sz="26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en-US" sz="26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600" kern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42443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329258"/>
              </p:ext>
            </p:extLst>
          </p:nvPr>
        </p:nvGraphicFramePr>
        <p:xfrm>
          <a:off x="1219612" y="3806825"/>
          <a:ext cx="33464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64" name="Equation" r:id="rId5" imgW="1841500" imgH="254000" progId="Equation.DSMT4">
                  <p:embed/>
                </p:oleObj>
              </mc:Choice>
              <mc:Fallback>
                <p:oleObj name="Equation" r:id="rId5" imgW="1841500" imgH="254000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612" y="3806825"/>
                        <a:ext cx="3346450" cy="46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1875" y="1512074"/>
            <a:ext cx="9155875" cy="707886"/>
          </a:xfrm>
          <a:prstGeom prst="rect">
            <a:avLst/>
          </a:prstGeom>
          <a:solidFill>
            <a:srgbClr val="1F4984"/>
          </a:solidFill>
          <a:ln>
            <a:solidFill>
              <a:srgbClr val="1F4984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sz="2000" dirty="0" smtClean="0"/>
              <a:t>LM </a:t>
            </a:r>
            <a:r>
              <a:rPr lang="en-US" sz="2000" dirty="0"/>
              <a:t>6</a:t>
            </a:r>
            <a:r>
              <a:rPr lang="en-US" sz="2000" dirty="0" smtClean="0"/>
              <a:t>.2 </a:t>
            </a:r>
            <a:r>
              <a:rPr lang="en-US" sz="2000" b="0" dirty="0" err="1" smtClean="0"/>
              <a:t>Beräkna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ett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konfidensintervall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för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populationsmedelvärde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när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populationstandardavvikelsen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är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känd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373063" y="1555750"/>
                <a:ext cx="8770937" cy="47244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/>
              <a:lstStyle/>
              <a:p>
                <a:pPr lvl="1" indent="-457200"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3200" dirty="0" err="1"/>
                  <a:t>K</a:t>
                </a:r>
                <a:r>
                  <a:rPr lang="en-US" sz="3200" dirty="0" err="1" smtClean="0"/>
                  <a:t>onstruera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ett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konfidensintervall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för</a:t>
                </a:r>
                <a:r>
                  <a:rPr lang="en-US" sz="3200" dirty="0" smtClean="0"/>
                  <a:t> </a:t>
                </a:r>
                <a:r>
                  <a:rPr lang="en-US" sz="3200" i="1" dirty="0">
                    <a:latin typeface="Symbol" pitchFamily="18" charset="2"/>
                  </a:rPr>
                  <a:t>m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när</a:t>
                </a:r>
                <a:r>
                  <a:rPr lang="en-US" sz="3200" dirty="0" smtClean="0"/>
                  <a:t> </a:t>
                </a:r>
                <a:r>
                  <a:rPr lang="el-GR" sz="3200" i="1" dirty="0">
                    <a:latin typeface="Calibri"/>
                  </a:rPr>
                  <a:t>σ</a:t>
                </a:r>
                <a:r>
                  <a:rPr lang="en-US" sz="3200" dirty="0"/>
                  <a:t> </a:t>
                </a:r>
                <a:r>
                  <a:rPr lang="en-US" sz="3200" dirty="0" err="1" smtClean="0"/>
                  <a:t>är</a:t>
                </a:r>
                <a:r>
                  <a:rPr lang="en-US" sz="3200" dirty="0" smtClean="0"/>
                  <a:t> </a:t>
                </a:r>
                <a:r>
                  <a:rPr lang="en-US" sz="3200" dirty="0" err="1" smtClean="0"/>
                  <a:t>känt</a:t>
                </a:r>
                <a:endParaRPr lang="en-US" sz="3200" dirty="0"/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Då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	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för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ett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normalfördelat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 ker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</a:t>
                </a:r>
                <a:b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endPara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Symbol" panose="05050102010706020507" pitchFamily="18" charset="2"/>
                  <a:buChar char="Þ"/>
                  <a:defRPr/>
                </a:pPr>
                <a:r>
                  <a:rPr lang="en-US" sz="2800" kern="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år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vi</a:t>
                </a:r>
                <a: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/>
                </a:r>
                <a:br>
                  <a:rPr lang="en-US" sz="2800" kern="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endParaRPr lang="en-US" sz="28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60000"/>
                  <a:buFont typeface="Wingdings" panose="05000000000000000000" pitchFamily="2" charset="2"/>
                  <a:buChar char="ü"/>
                  <a:defRPr/>
                </a:pPr>
                <a:endParaRPr lang="en-US" sz="2400" kern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914400" lvl="1" indent="-457200">
                  <a:spcBef>
                    <a:spcPct val="20000"/>
                  </a:spcBef>
                  <a:buSzPct val="100000"/>
                  <a:buFont typeface="Symbol" panose="05050102010706020507" pitchFamily="18" charset="2"/>
                  <a:buChar char="Þ"/>
                  <a:defRPr/>
                </a:pP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Ommöblering</a:t>
                </a:r>
                <a:r>
                  <a:rPr lang="en-US" sz="2800" kern="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800" kern="0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ger</a:t>
                </a:r>
                <a:r>
                  <a:rPr lang="en-US" sz="2400" kern="0" dirty="0">
                    <a:latin typeface="+mn-lt"/>
                  </a:rPr>
                  <a:t/>
                </a:r>
                <a:br>
                  <a:rPr lang="en-US" sz="2400" kern="0" dirty="0">
                    <a:latin typeface="+mn-lt"/>
                  </a:rPr>
                </a:br>
                <a:endParaRPr lang="en-US" sz="2400" kern="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063" y="1555750"/>
                <a:ext cx="8770937" cy="4724400"/>
              </a:xfrm>
              <a:prstGeom prst="rect">
                <a:avLst/>
              </a:prstGeom>
              <a:blipFill>
                <a:blip r:embed="rId4"/>
                <a:stretch>
                  <a:fillRect l="-1598" t="-1935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4158" name="Group 19"/>
          <p:cNvGrpSpPr>
            <a:grpSpLocks/>
          </p:cNvGrpSpPr>
          <p:nvPr/>
        </p:nvGrpSpPr>
        <p:grpSpPr bwMode="auto">
          <a:xfrm>
            <a:off x="1905000" y="2514600"/>
            <a:ext cx="1292225" cy="854075"/>
            <a:chOff x="2213202" y="2075544"/>
            <a:chExt cx="1292225" cy="854075"/>
          </a:xfrm>
        </p:grpSpPr>
        <p:grpSp>
          <p:nvGrpSpPr>
            <p:cNvPr id="164169" name="Group 15"/>
            <p:cNvGrpSpPr>
              <a:grpSpLocks/>
            </p:cNvGrpSpPr>
            <p:nvPr/>
          </p:nvGrpSpPr>
          <p:grpSpPr bwMode="auto">
            <a:xfrm>
              <a:off x="2213202" y="2075544"/>
              <a:ext cx="1292225" cy="854075"/>
              <a:chOff x="2213202" y="2075544"/>
              <a:chExt cx="1292225" cy="854075"/>
            </a:xfrm>
          </p:grpSpPr>
          <p:graphicFrame>
            <p:nvGraphicFramePr>
              <p:cNvPr id="164152" name="Object 3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982984"/>
                  </p:ext>
                </p:extLst>
              </p:nvPr>
            </p:nvGraphicFramePr>
            <p:xfrm>
              <a:off x="2213202" y="2075544"/>
              <a:ext cx="1292225" cy="854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07" name="Equation" r:id="rId5" imgW="710891" imgH="469696" progId="Equation.DSMT4">
                      <p:embed/>
                    </p:oleObj>
                  </mc:Choice>
                  <mc:Fallback>
                    <p:oleObj name="Equation" r:id="rId5" imgW="710891" imgH="469696" progId="Equation.DSMT4">
                      <p:embed/>
                      <p:pic>
                        <p:nvPicPr>
                          <p:cNvPr id="0" name="Picture 3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3202" y="2075544"/>
                            <a:ext cx="1292225" cy="85407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Freeform 14"/>
              <p:cNvSpPr/>
              <p:nvPr/>
            </p:nvSpPr>
            <p:spPr>
              <a:xfrm>
                <a:off x="3181577" y="2532744"/>
                <a:ext cx="71438" cy="287337"/>
              </a:xfrm>
              <a:custGeom>
                <a:avLst/>
                <a:gdLst>
                  <a:gd name="connsiteX0" fmla="*/ 71438 w 71438"/>
                  <a:gd name="connsiteY0" fmla="*/ 0 h 288131"/>
                  <a:gd name="connsiteX1" fmla="*/ 0 w 71438"/>
                  <a:gd name="connsiteY1" fmla="*/ 288131 h 288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8" h="288131">
                    <a:moveTo>
                      <a:pt x="71438" y="0"/>
                    </a:moveTo>
                    <a:lnTo>
                      <a:pt x="0" y="288131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2940277" y="2527981"/>
              <a:ext cx="107950" cy="342900"/>
            </a:xfrm>
            <a:custGeom>
              <a:avLst/>
              <a:gdLst>
                <a:gd name="connsiteX0" fmla="*/ 107950 w 107950"/>
                <a:gd name="connsiteY0" fmla="*/ 0 h 342900"/>
                <a:gd name="connsiteX1" fmla="*/ 0 w 107950"/>
                <a:gd name="connsiteY1" fmla="*/ 342900 h 342900"/>
                <a:gd name="connsiteX2" fmla="*/ 0 w 107950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950" h="342900">
                  <a:moveTo>
                    <a:pt x="107950" y="0"/>
                  </a:moveTo>
                  <a:lnTo>
                    <a:pt x="0" y="342900"/>
                  </a:lnTo>
                  <a:lnTo>
                    <a:pt x="0" y="3429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164159" name="Group 21"/>
          <p:cNvGrpSpPr>
            <a:grpSpLocks/>
          </p:cNvGrpSpPr>
          <p:nvPr/>
        </p:nvGrpSpPr>
        <p:grpSpPr bwMode="auto">
          <a:xfrm>
            <a:off x="2595563" y="3999978"/>
            <a:ext cx="3948112" cy="923925"/>
            <a:chOff x="2209800" y="3218544"/>
            <a:chExt cx="3948112" cy="923925"/>
          </a:xfrm>
        </p:grpSpPr>
        <p:grpSp>
          <p:nvGrpSpPr>
            <p:cNvPr id="164166" name="Group 10"/>
            <p:cNvGrpSpPr>
              <a:grpSpLocks/>
            </p:cNvGrpSpPr>
            <p:nvPr/>
          </p:nvGrpSpPr>
          <p:grpSpPr bwMode="auto">
            <a:xfrm>
              <a:off x="2209800" y="3218544"/>
              <a:ext cx="3948112" cy="923925"/>
              <a:chOff x="2209800" y="3218544"/>
              <a:chExt cx="3948112" cy="923925"/>
            </a:xfrm>
          </p:grpSpPr>
          <p:graphicFrame>
            <p:nvGraphicFramePr>
              <p:cNvPr id="164153" name="Object 3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8795699"/>
                  </p:ext>
                </p:extLst>
              </p:nvPr>
            </p:nvGraphicFramePr>
            <p:xfrm>
              <a:off x="2209800" y="3218544"/>
              <a:ext cx="3948112" cy="923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08" name="Equation" r:id="rId7" imgW="2171700" imgH="508000" progId="Equation.DSMT4">
                      <p:embed/>
                    </p:oleObj>
                  </mc:Choice>
                  <mc:Fallback>
                    <p:oleObj name="Equation" r:id="rId7" imgW="2171700" imgH="508000" progId="Equation.DSMT4">
                      <p:embed/>
                      <p:pic>
                        <p:nvPicPr>
                          <p:cNvPr id="0" name="Picture 3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9800" y="3218544"/>
                            <a:ext cx="3948112" cy="92392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Freeform 5"/>
              <p:cNvSpPr/>
              <p:nvPr/>
            </p:nvSpPr>
            <p:spPr>
              <a:xfrm>
                <a:off x="4046537" y="3715432"/>
                <a:ext cx="77788" cy="293687"/>
              </a:xfrm>
              <a:custGeom>
                <a:avLst/>
                <a:gdLst>
                  <a:gd name="connsiteX0" fmla="*/ 78581 w 78581"/>
                  <a:gd name="connsiteY0" fmla="*/ 0 h 292894"/>
                  <a:gd name="connsiteX1" fmla="*/ 0 w 78581"/>
                  <a:gd name="connsiteY1" fmla="*/ 292894 h 29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581" h="292894">
                    <a:moveTo>
                      <a:pt x="78581" y="0"/>
                    </a:moveTo>
                    <a:lnTo>
                      <a:pt x="0" y="292894"/>
                    </a:ln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3819525" y="3715432"/>
              <a:ext cx="101600" cy="346075"/>
            </a:xfrm>
            <a:custGeom>
              <a:avLst/>
              <a:gdLst>
                <a:gd name="connsiteX0" fmla="*/ 101600 w 101600"/>
                <a:gd name="connsiteY0" fmla="*/ 0 h 346075"/>
                <a:gd name="connsiteX1" fmla="*/ 0 w 101600"/>
                <a:gd name="connsiteY1" fmla="*/ 346075 h 3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346075">
                  <a:moveTo>
                    <a:pt x="101600" y="0"/>
                  </a:moveTo>
                  <a:lnTo>
                    <a:pt x="0" y="34607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aphicFrame>
        <p:nvGraphicFramePr>
          <p:cNvPr id="164154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314372"/>
              </p:ext>
            </p:extLst>
          </p:nvPr>
        </p:nvGraphicFramePr>
        <p:xfrm>
          <a:off x="2362200" y="5575029"/>
          <a:ext cx="53022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9" name="Equation" r:id="rId9" imgW="3060700" imgH="304800" progId="Equation.DSMT4">
                  <p:embed/>
                </p:oleObj>
              </mc:Choice>
              <mc:Fallback>
                <p:oleObj name="Equation" r:id="rId9" imgW="3060700" imgH="304800" progId="Equation.DSMT4">
                  <p:embed/>
                  <p:pic>
                    <p:nvPicPr>
                      <p:cNvPr id="0" name="Picture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75029"/>
                        <a:ext cx="5302250" cy="517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4850" y="6096000"/>
            <a:ext cx="1432950" cy="357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LO 8.2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6.2 </a:t>
            </a:r>
            <a:r>
              <a:rPr lang="en-US" sz="3600" dirty="0" err="1"/>
              <a:t>K</a:t>
            </a:r>
            <a:r>
              <a:rPr lang="en-US" sz="3600" dirty="0" err="1" smtClean="0"/>
              <a:t>onfidensintervall</a:t>
            </a:r>
            <a:r>
              <a:rPr lang="en-US" sz="3600" dirty="0" smtClean="0"/>
              <a:t> </a:t>
            </a:r>
            <a:r>
              <a:rPr lang="en-US" sz="3600" dirty="0" err="1" smtClean="0"/>
              <a:t>för</a:t>
            </a:r>
            <a:r>
              <a:rPr lang="en-US" sz="3600" dirty="0" smtClean="0"/>
              <a:t>   </a:t>
            </a:r>
            <a:r>
              <a:rPr lang="en-US" sz="3600" dirty="0" err="1" smtClean="0"/>
              <a:t>populationsmedelvärde</a:t>
            </a:r>
            <a:r>
              <a:rPr lang="en-US" sz="3600" dirty="0" smtClean="0"/>
              <a:t> </a:t>
            </a:r>
            <a:r>
              <a:rPr lang="en-US" sz="3600" dirty="0" err="1" smtClean="0"/>
              <a:t>när</a:t>
            </a:r>
            <a:r>
              <a:rPr lang="en-US" sz="3600" dirty="0" smtClean="0"/>
              <a:t> </a:t>
            </a:r>
            <a:r>
              <a:rPr lang="el-GR" sz="3600" i="1" dirty="0">
                <a:latin typeface="Calibri"/>
              </a:rPr>
              <a:t>σ</a:t>
            </a:r>
            <a:r>
              <a:rPr lang="en-US" sz="3600" i="1" dirty="0"/>
              <a:t> </a:t>
            </a:r>
            <a:r>
              <a:rPr lang="en-US" sz="3600" dirty="0" err="1" smtClean="0"/>
              <a:t>är</a:t>
            </a:r>
            <a:r>
              <a:rPr lang="en-US" sz="3600" dirty="0" smtClean="0"/>
              <a:t> </a:t>
            </a:r>
            <a:r>
              <a:rPr lang="en-US" sz="3600" dirty="0" err="1" smtClean="0"/>
              <a:t>känt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8763000" y="6789262"/>
            <a:ext cx="3048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 - &amp;quot;Chapter 8 Learning Objectives (LOs)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Fuel Usage of “Ultra-Green” Cars&amp;quot;&quot;/&gt;&lt;property id=&quot;20307&quot; value=&quot;297&quot;/&gt;&lt;/object&gt;&lt;object type=&quot;3&quot; unique_id=&quot;10007&quot;&gt;&lt;property id=&quot;20148&quot; value=&quot;5&quot;/&gt;&lt;property id=&quot;20300&quot; value=&quot;Slide 4 - &amp;quot;Fuel Usage of “Ultra-Green” Cars&amp;quot;&quot;/&gt;&lt;property id=&quot;20307&quot; value=&quot;508&quot;/&gt;&lt;/object&gt;&lt;object type=&quot;3&quot; unique_id=&quot;10008&quot;&gt;&lt;property id=&quot;20148&quot; value=&quot;5&quot;/&gt;&lt;property id=&quot;20300&quot; value=&quot;Slide 5 - &amp;quot;8.1 Point Estimators and Their Properties&amp;quot;&quot;/&gt;&lt;property id=&quot;20307&quot; value=&quot;299&quot;/&gt;&lt;/object&gt;&lt;object type=&quot;3&quot; unique_id=&quot;10009&quot;&gt;&lt;property id=&quot;20148&quot; value=&quot;5&quot;/&gt;&lt;property id=&quot;20300&quot; value=&quot;Slide 6 - &amp;quot;         8.1 Point Estimators and Their Properties&amp;quot;&quot;/&gt;&lt;property id=&quot;20307&quot; value=&quot;528&quot;/&gt;&lt;/object&gt;&lt;object type=&quot;3&quot; unique_id=&quot;10010&quot;&gt;&lt;property id=&quot;20148&quot; value=&quot;5&quot;/&gt;&lt;property id=&quot;20300&quot; value=&quot;Slide 7 - &amp;quot;         8.1 Point Estimators and Their Properties&amp;quot;&quot;/&gt;&lt;property id=&quot;20307&quot; value=&quot;464&quot;/&gt;&lt;/object&gt;&lt;object type=&quot;3&quot; unique_id=&quot;10011&quot;&gt;&lt;property id=&quot;20148&quot; value=&quot;5&quot;/&gt;&lt;property id=&quot;20300&quot; value=&quot;Slide 8 - &amp;quot;         8.1 Point Estimators and Their Properties&amp;quot;&quot;/&gt;&lt;property id=&quot;20307&quot; value=&quot;509&quot;/&gt;&lt;/object&gt;&lt;object type=&quot;3&quot; unique_id=&quot;10012&quot;&gt;&lt;property id=&quot;20148&quot; value=&quot;5&quot;/&gt;&lt;property id=&quot;20300&quot; value=&quot;Slide 9 - &amp;quot;         8.1 Point Estimators and Their Properties&amp;quot;&quot;/&gt;&lt;property id=&quot;20307&quot; value=&quot;510&quot;/&gt;&lt;/object&gt;&lt;object type=&quot;3&quot; unique_id=&quot;10013&quot;&gt;&lt;property id=&quot;20148&quot; value=&quot;5&quot;/&gt;&lt;property id=&quot;20300&quot; value=&quot;Slide 10 - &amp;quot;         8.1 Point Estimators and Their Properties&amp;quot;&quot;/&gt;&lt;property id=&quot;20307&quot; value=&quot;511&quot;/&gt;&lt;/object&gt;&lt;object type=&quot;3&quot; unique_id=&quot;10014&quot;&gt;&lt;property id=&quot;20148&quot; value=&quot;5&quot;/&gt;&lt;property id=&quot;20300&quot; value=&quot;Slide 11 - &amp;quot;8.2 Confidence Interval of the Population&amp;#x0D;&amp;#x0A;Mean When s Is Known&amp;quot;&quot;/&gt;&lt;property id=&quot;20307&quot; value=&quot;494&quot;/&gt;&lt;/object&gt;&lt;object type=&quot;3&quot; unique_id=&quot;10015&quot;&gt;&lt;property id=&quot;20148&quot; value=&quot;5&quot;/&gt;&lt;property id=&quot;20300&quot; value=&quot;Slide 12 - &amp;quot;8.2 Confidence Interval of the Population&amp;#x0D;&amp;#x0A;Mean When s Is Known&amp;quot;&quot;/&gt;&lt;property id=&quot;20307&quot; value=&quot;496&quot;/&gt;&lt;/object&gt;&lt;object type=&quot;3&quot; unique_id=&quot;10016&quot;&gt;&lt;property id=&quot;20148&quot; value=&quot;5&quot;/&gt;&lt;property id=&quot;20300&quot; value=&quot;Slide 13 - &amp;quot;         8.2 Confidence Interval of the Population&amp;#x0D;&amp;#x0A;Mean When s Is Known&amp;quot;&quot;/&gt;&lt;property id=&quot;20307&quot; value=&quot;525&quot;/&gt;&lt;/object&gt;&lt;object type=&quot;3&quot; unique_id=&quot;10017&quot;&gt;&lt;property id=&quot;20148&quot; value=&quot;5&quot;/&gt;&lt;property id=&quot;20300&quot; value=&quot;Slide 14 - &amp;quot;         8.2 Confidence Interval of the Population&amp;#x0D;&amp;#x0A;Mean When s Is Known&amp;quot;&quot;/&gt;&lt;property id=&quot;20307&quot; value=&quot;497&quot;/&gt;&lt;/object&gt;&lt;object type=&quot;3&quot; unique_id=&quot;10018&quot;&gt;&lt;property id=&quot;20148&quot; value=&quot;5&quot;/&gt;&lt;property id=&quot;20300&quot; value=&quot;Slide 15 - &amp;quot;         8.2 Confidence Interval of the Population&amp;#x0D;&amp;#x0A;Mean When s Is Known&amp;quot;&quot;/&gt;&lt;property id=&quot;20307&quot; value=&quot;526&quot;/&gt;&lt;/object&gt;&lt;object type=&quot;3&quot; unique_id=&quot;10019&quot;&gt;&lt;property id=&quot;20148&quot; value=&quot;5&quot;/&gt;&lt;property id=&quot;20300&quot; value=&quot;Slide 16 - &amp;quot;         8.2 Confidence Interval of the Population&amp;#x0D;&amp;#x0A;Mean When s Is Known&amp;quot;&quot;/&gt;&lt;property id=&quot;20307&quot; value=&quot;512&quot;/&gt;&lt;/object&gt;&lt;object type=&quot;3&quot; unique_id=&quot;10020&quot;&gt;&lt;property id=&quot;20148&quot; value=&quot;5&quot;/&gt;&lt;property id=&quot;20300&quot; value=&quot;Slide 17 - &amp;quot;         8.2 Confidence Interval of the Population&amp;#x0D;&amp;#x0A;Mean When s Is Known&amp;quot;&quot;/&gt;&lt;property id=&quot;20307&quot; value=&quot;513&quot;/&gt;&lt;/object&gt;&lt;object type=&quot;3&quot; unique_id=&quot;10021&quot;&gt;&lt;property id=&quot;20148&quot; value=&quot;5&quot;/&gt;&lt;property id=&quot;20300&quot; value=&quot;Slide 18 - &amp;quot;         8.2 Confidence Interval of the Population&amp;#x0D;&amp;#x0A;Mean When s Is Known&amp;quot;&quot;/&gt;&lt;property id=&quot;20307&quot; value=&quot;524&quot;/&gt;&lt;/object&gt;&lt;object type=&quot;3&quot; unique_id=&quot;10022&quot;&gt;&lt;property id=&quot;20148&quot; value=&quot;5&quot;/&gt;&lt;property id=&quot;20300&quot; value=&quot;Slide 19 - &amp;quot;         8.2 Confidence Interval of the Population&amp;#x0D;&amp;#x0A;Mean When s Is Known&amp;quot;&quot;/&gt;&lt;property id=&quot;20307&quot; value=&quot;523&quot;/&gt;&lt;/object&gt;&lt;object type=&quot;3&quot; unique_id=&quot;10023&quot;&gt;&lt;property id=&quot;20148&quot; value=&quot;5&quot;/&gt;&lt;property id=&quot;20300&quot; value=&quot;Slide 20 - &amp;quot;         8.2 Confidence Interval of the Population&amp;#x0D;&amp;#x0A;Mean When s Is Known&amp;quot;&quot;/&gt;&lt;property id=&quot;20307&quot; value=&quot;527&quot;/&gt;&lt;/object&gt;&lt;object type=&quot;3&quot; unique_id=&quot;10024&quot;&gt;&lt;property id=&quot;20148&quot; value=&quot;5&quot;/&gt;&lt;property id=&quot;20300&quot; value=&quot;Slide 21 - &amp;quot;8.2 Confidence Interval of the Population&amp;#x0D;&amp;#x0A;Mean When s Is Known&amp;quot;&quot;/&gt;&lt;property id=&quot;20307&quot; value=&quot;529&quot;/&gt;&lt;/object&gt;&lt;object type=&quot;3&quot; unique_id=&quot;10025&quot;&gt;&lt;property id=&quot;20148&quot; value=&quot;5&quot;/&gt;&lt;property id=&quot;20300&quot; value=&quot;Slide 22 - &amp;quot;         8.2 Confidence Interval of the Population&amp;#x0D;&amp;#x0A;Mean When s Is Known&amp;quot;&quot;/&gt;&lt;property id=&quot;20307&quot; value=&quot;498&quot;/&gt;&lt;/object&gt;&lt;object type=&quot;3&quot; unique_id=&quot;10026&quot;&gt;&lt;property id=&quot;20148&quot; value=&quot;5&quot;/&gt;&lt;property id=&quot;20300&quot; value=&quot;Slide 23 - &amp;quot;         8.2 Confidence Interval of the Population&amp;#x0D;&amp;#x0A;Mean When s Is Known&amp;quot;&quot;/&gt;&lt;property id=&quot;20307&quot; value=&quot;530&quot;/&gt;&lt;/object&gt;&lt;object type=&quot;3&quot; unique_id=&quot;10027&quot;&gt;&lt;property id=&quot;20148&quot; value=&quot;5&quot;/&gt;&lt;property id=&quot;20300&quot; value=&quot;Slide 24 - &amp;quot;         8.2 Confidence Interval of the Population&amp;#x0D;&amp;#x0A;Mean When s Is Known&amp;quot;&quot;/&gt;&lt;property id=&quot;20307&quot; value=&quot;531&quot;/&gt;&lt;/object&gt;&lt;object type=&quot;3&quot; unique_id=&quot;10028&quot;&gt;&lt;property id=&quot;20148&quot; value=&quot;5&quot;/&gt;&lt;property id=&quot;20300&quot; value=&quot;Slide 25 - &amp;quot;         8.2 Confidence Interval of the Population&amp;#x0D;&amp;#x0A;Mean When s Is Known&amp;quot;&quot;/&gt;&lt;property id=&quot;20307&quot; value=&quot;532&quot;/&gt;&lt;/object&gt;&lt;object type=&quot;3&quot; unique_id=&quot;10029&quot;&gt;&lt;property id=&quot;20148&quot; value=&quot;5&quot;/&gt;&lt;property id=&quot;20300&quot; value=&quot;Slide 26 - &amp;quot;8.3 Confidence Interval of the Population&amp;#x0D;&amp;#x0A;Mean When s Is Unknown&amp;quot;&quot;/&gt;&lt;property id=&quot;20307&quot; value=&quot;500&quot;/&gt;&lt;/object&gt;&lt;object type=&quot;3&quot; unique_id=&quot;10030&quot;&gt;&lt;property id=&quot;20148&quot; value=&quot;5&quot;/&gt;&lt;property id=&quot;20300&quot; value=&quot;Slide 27 - &amp;quot;         8.3 Confidence Interval of the Population&amp;#x0D;&amp;#x0A;Mean When s Is Unknown&amp;quot;&quot;/&gt;&lt;property id=&quot;20307&quot; value=&quot;501&quot;/&gt;&lt;/object&gt;&lt;object type=&quot;3&quot; unique_id=&quot;10031&quot;&gt;&lt;property id=&quot;20148&quot; value=&quot;5&quot;/&gt;&lt;property id=&quot;20300&quot; value=&quot;Slide 28 - &amp;quot;         8.3 Confidence Interval of the Population&amp;#x0D;&amp;#x0A;Mean When s Is Unknown&amp;quot;&quot;/&gt;&lt;property id=&quot;20307&quot; value=&quot;514&quot;/&gt;&lt;/object&gt;&lt;object type=&quot;3&quot; unique_id=&quot;10032&quot;&gt;&lt;property id=&quot;20148&quot; value=&quot;5&quot;/&gt;&lt;property id=&quot;20300&quot; value=&quot;Slide 29 - &amp;quot;         8.3 Confidence Interval of the Population&amp;#x0D;&amp;#x0A;Mean When s Is Unknown&amp;quot;&quot;/&gt;&lt;property id=&quot;20307&quot; value=&quot;533&quot;/&gt;&lt;/object&gt;&lt;object type=&quot;3&quot; unique_id=&quot;10033&quot;&gt;&lt;property id=&quot;20148&quot; value=&quot;5&quot;/&gt;&lt;property id=&quot;20300&quot; value=&quot;Slide 30 - &amp;quot;8.3 Confidence Interval of the Population&amp;#x0D;&amp;#x0A;Mean When s Is Unknown&amp;quot;&quot;/&gt;&lt;property id=&quot;20307&quot; value=&quot;502&quot;/&gt;&lt;/object&gt;&lt;object type=&quot;3&quot; unique_id=&quot;10034&quot;&gt;&lt;property id=&quot;20148&quot; value=&quot;5&quot;/&gt;&lt;property id=&quot;20300&quot; value=&quot;Slide 31 - &amp;quot;         8.3 Confidence Interval of the Population&amp;#x0D;&amp;#x0A;Mean When s Is Unknown&amp;quot;&quot;/&gt;&lt;property id=&quot;20307&quot; value=&quot;534&quot;/&gt;&lt;/object&gt;&lt;object type=&quot;3&quot; unique_id=&quot;10035&quot;&gt;&lt;property id=&quot;20148&quot; value=&quot;5&quot;/&gt;&lt;property id=&quot;20300&quot; value=&quot;Slide 32 - &amp;quot;         8.3 Confidence Interval of the Population&amp;#x0D;&amp;#x0A;Mean When s Is Unknown&amp;quot;&quot;/&gt;&lt;property id=&quot;20307&quot; value=&quot;535&quot;/&gt;&lt;/object&gt;&lt;object type=&quot;3&quot; unique_id=&quot;10036&quot;&gt;&lt;property id=&quot;20148&quot; value=&quot;5&quot;/&gt;&lt;property id=&quot;20300&quot; value=&quot;Slide 33 - &amp;quot;8.4 Confidence Interval of the Population&amp;#x0D;&amp;#x0A;Proportion&amp;quot;&quot;/&gt;&lt;property id=&quot;20307&quot; value=&quot;504&quot;/&gt;&lt;/object&gt;&lt;object type=&quot;3&quot; unique_id=&quot;10037&quot;&gt;&lt;property id=&quot;20148&quot; value=&quot;5&quot;/&gt;&lt;property id=&quot;20300&quot; value=&quot;Slide 34 - &amp;quot;         8.4 Confidence Interval of the Population&amp;#x0D;&amp;#x0A;Proportion&amp;quot;&quot;/&gt;&lt;property id=&quot;20307&quot; value=&quot;505&quot;/&gt;&lt;/object&gt;&lt;object type=&quot;3&quot; unique_id=&quot;10038&quot;&gt;&lt;property id=&quot;20148&quot; value=&quot;5&quot;/&gt;&lt;property id=&quot;20300&quot; value=&quot;Slide 35 - &amp;quot;         8.4 Confidence Interval of the Population&amp;#x0D;&amp;#x0A;Proportion&amp;quot;&quot;/&gt;&lt;property id=&quot;20307&quot; value=&quot;536&quot;/&gt;&lt;/object&gt;&lt;object type=&quot;3&quot; unique_id=&quot;10039&quot;&gt;&lt;property id=&quot;20148&quot; value=&quot;5&quot;/&gt;&lt;property id=&quot;20300&quot; value=&quot;Slide 36 - &amp;quot;8.5 Selecting a Useful Sample Size&amp;quot;&quot;/&gt;&lt;property id=&quot;20307&quot; value=&quot;506&quot;/&gt;&lt;/object&gt;&lt;object type=&quot;3&quot; unique_id=&quot;10040&quot;&gt;&lt;property id=&quot;20148&quot; value=&quot;5&quot;/&gt;&lt;property id=&quot;20300&quot; value=&quot;Slide 37 - &amp;quot;         8.5 Selecting a Useful Sample Size&amp;quot;&quot;/&gt;&lt;property id=&quot;20307&quot; value=&quot;519&quot;/&gt;&lt;/object&gt;&lt;object type=&quot;3&quot; unique_id=&quot;10041&quot;&gt;&lt;property id=&quot;20148&quot; value=&quot;5&quot;/&gt;&lt;property id=&quot;20300&quot; value=&quot;Slide 38 - &amp;quot;         8.5 Selecting a Useful Sample Size&amp;quot;&quot;/&gt;&lt;property id=&quot;20307&quot; value=&quot;520&quot;/&gt;&lt;/object&gt;&lt;object type=&quot;3&quot; unique_id=&quot;10042&quot;&gt;&lt;property id=&quot;20148&quot; value=&quot;5&quot;/&gt;&lt;property id=&quot;20300&quot; value=&quot;Slide 39 - &amp;quot;         8.5 Selecting a Useful Sample Size&amp;quot;&quot;/&gt;&lt;property id=&quot;20307&quot; value=&quot;537&quot;/&gt;&lt;/object&gt;&lt;object type=&quot;3&quot; unique_id=&quot;10043&quot;&gt;&lt;property id=&quot;20148&quot; value=&quot;5&quot;/&gt;&lt;property id=&quot;20300&quot; value=&quot;Slide 40 - &amp;quot;         8.5 Selecting a Useful Sample Size&amp;quot;&quot;/&gt;&lt;property id=&quot;20307&quot; value=&quot;521&quot;/&gt;&lt;/object&gt;&lt;object type=&quot;3&quot; unique_id=&quot;10044&quot;&gt;&lt;property id=&quot;20148&quot; value=&quot;5&quot;/&gt;&lt;property id=&quot;20300&quot; value=&quot;Slide 41 - &amp;quot;         8.5 Selecting a Useful Sample Size&amp;quot;&quot;/&gt;&lt;property id=&quot;20307&quot; value=&quot;522&quot;/&gt;&lt;/object&gt;&lt;object type=&quot;3&quot; unique_id=&quot;10045&quot;&gt;&lt;property id=&quot;20148&quot; value=&quot;5&quot;/&gt;&lt;property id=&quot;20300&quot; value=&quot;Slide 42 - &amp;quot;         8.5 Selecting a Useful Sample Size&amp;quot;&quot;/&gt;&lt;property id=&quot;20307&quot; value=&quot;53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ster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Design</Template>
  <TotalTime>32405</TotalTime>
  <Words>2697</Words>
  <Application>Microsoft Office PowerPoint</Application>
  <PresentationFormat>Bildspel på skärmen (4:3)</PresentationFormat>
  <Paragraphs>278</Paragraphs>
  <Slides>37</Slides>
  <Notes>37</Notes>
  <HiddenSlides>0</HiddenSlides>
  <MMClips>0</MMClips>
  <ScaleCrop>false</ScaleCrop>
  <HeadingPairs>
    <vt:vector size="8" baseType="variant">
      <vt:variant>
        <vt:lpstr>Använt teckensnitt</vt:lpstr>
      </vt:variant>
      <vt:variant>
        <vt:i4>10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37</vt:i4>
      </vt:variant>
    </vt:vector>
  </HeadingPairs>
  <TitlesOfParts>
    <vt:vector size="49" baseType="lpstr">
      <vt:lpstr>ＭＳ Ｐゴシック</vt:lpstr>
      <vt:lpstr>Arial</vt:lpstr>
      <vt:lpstr>Book Antiqua</vt:lpstr>
      <vt:lpstr>Calibri</vt:lpstr>
      <vt:lpstr>Cambria Math</vt:lpstr>
      <vt:lpstr>Garamond</vt:lpstr>
      <vt:lpstr>Helvetica</vt:lpstr>
      <vt:lpstr>Symbol</vt:lpstr>
      <vt:lpstr>Times New Roman</vt:lpstr>
      <vt:lpstr>Wingdings</vt:lpstr>
      <vt:lpstr>Master Design</vt:lpstr>
      <vt:lpstr>Equation</vt:lpstr>
      <vt:lpstr>PowerPoint-presentation</vt:lpstr>
      <vt:lpstr>Kap 6 Lärandemål (LM)</vt:lpstr>
      <vt:lpstr>Kap 6 Lärandemål (LM)</vt:lpstr>
      <vt:lpstr>Case:  Bränsleförbrukning hos “ultragröna bilar” </vt:lpstr>
      <vt:lpstr>Case:  Bränsleförbrukning hos “ultragröna bilar” </vt:lpstr>
      <vt:lpstr>6.2 Konfidensintervall för   populationsmedelvärde när σ är känt 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 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 </vt:lpstr>
      <vt:lpstr>6.2 Konfidensintervall för   populationsmedelvärde när σ är känt</vt:lpstr>
      <vt:lpstr>6.2 Konfidensintervall för   populationsmedelvärde när σ är känt 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</vt:lpstr>
      <vt:lpstr>6.2 Konfidensintervall för   populationsmedelvärde när σ är känt</vt:lpstr>
      <vt:lpstr>6.3 Konfidensintervall för   populationsmedelvärde när σ är okänt </vt:lpstr>
      <vt:lpstr>6.3 Konfidensintervall för   populationsmedelvärde när σ är okänt</vt:lpstr>
      <vt:lpstr>6.3 Konfidensintervall för   populationsmedelvärde när σ är okänt</vt:lpstr>
      <vt:lpstr>6.3 Konfidensintervall för   populationsmedelvärde när σ är okänt </vt:lpstr>
      <vt:lpstr>6.3 Konfidensintervall för   populationsmedelvärde när σ är okänt</vt:lpstr>
      <vt:lpstr>6.4 Konfidensintervall för    populationsproportion</vt:lpstr>
      <vt:lpstr>6.4 Konfidensintervall för    populationsproportion</vt:lpstr>
      <vt:lpstr>6.4 Konfidensintervall för    populationsproportion</vt:lpstr>
      <vt:lpstr>6.5 KI för ändliga populationer </vt:lpstr>
      <vt:lpstr>6.5 KI för ändliga populationer </vt:lpstr>
      <vt:lpstr>6.6 Att välja nödvändig  stickprovsstorlek </vt:lpstr>
      <vt:lpstr>6.6 Att välja nödvändig  stickprovsstorleken</vt:lpstr>
      <vt:lpstr>6.6 Att välja nödvändig  stickprovsstorlek</vt:lpstr>
      <vt:lpstr>6.6 Att välja nödvändig  stickprovsstorlek</vt:lpstr>
      <vt:lpstr>6.6 Att välja nödvändig  stickprovsstorlek</vt:lpstr>
      <vt:lpstr>6.6 Att välja nödvändig  stickprovsstorlek</vt:lpstr>
      <vt:lpstr>6.6 Att välja nödvändig  stickprovsstorlek</vt:lpstr>
    </vt:vector>
  </TitlesOfParts>
  <Manager/>
  <Company>The McGraw-Hill Companies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Mattias Sundén</dc:creator>
  <cp:keywords/>
  <dc:description/>
  <cp:lastModifiedBy>Mattias Sundén</cp:lastModifiedBy>
  <cp:revision>912</cp:revision>
  <dcterms:created xsi:type="dcterms:W3CDTF">2011-08-11T13:30:00Z</dcterms:created>
  <dcterms:modified xsi:type="dcterms:W3CDTF">2022-01-17T14:13:34Z</dcterms:modified>
  <cp:category/>
</cp:coreProperties>
</file>